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6" r:id="rId2"/>
    <p:sldId id="294" r:id="rId3"/>
    <p:sldId id="297" r:id="rId4"/>
    <p:sldId id="298" r:id="rId5"/>
    <p:sldId id="264" r:id="rId6"/>
    <p:sldId id="304" r:id="rId7"/>
    <p:sldId id="305" r:id="rId8"/>
    <p:sldId id="303" r:id="rId9"/>
    <p:sldId id="265" r:id="rId10"/>
    <p:sldId id="307" r:id="rId11"/>
    <p:sldId id="308" r:id="rId12"/>
    <p:sldId id="309" r:id="rId13"/>
    <p:sldId id="299" r:id="rId14"/>
    <p:sldId id="267" r:id="rId15"/>
    <p:sldId id="268" r:id="rId16"/>
    <p:sldId id="270" r:id="rId17"/>
    <p:sldId id="271" r:id="rId18"/>
    <p:sldId id="272" r:id="rId19"/>
    <p:sldId id="300" r:id="rId20"/>
    <p:sldId id="274" r:id="rId21"/>
    <p:sldId id="275" r:id="rId22"/>
    <p:sldId id="276" r:id="rId23"/>
    <p:sldId id="277" r:id="rId24"/>
    <p:sldId id="301" r:id="rId25"/>
    <p:sldId id="293" r:id="rId26"/>
    <p:sldId id="278" r:id="rId27"/>
    <p:sldId id="279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30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6" d="100"/>
          <a:sy n="66" d="100"/>
        </p:scale>
        <p:origin x="129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8776896942242"/>
          <c:y val="6.910569105691057E-2"/>
          <c:w val="0.69875424688561727"/>
          <c:h val="0.6971544715447154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Sự phát triển của sâu hại</c:v>
                </c:pt>
              </c:strCache>
            </c:strRef>
          </c:tx>
          <c:cat>
            <c:numRef>
              <c:f>Sheet1!$B$1:$K$1</c:f>
              <c:numCache>
                <c:formatCode>General</c:formatCode>
                <c:ptCount val="9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45</c:v>
                </c:pt>
                <c:pt idx="8">
                  <c:v>52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15</c:v>
                </c:pt>
                <c:pt idx="4">
                  <c:v>25</c:v>
                </c:pt>
                <c:pt idx="5">
                  <c:v>15</c:v>
                </c:pt>
                <c:pt idx="6">
                  <c:v>3</c:v>
                </c:pt>
                <c:pt idx="7">
                  <c:v>2</c:v>
                </c:pt>
                <c:pt idx="8">
                  <c:v>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18035360"/>
        <c:axId val="-1818045152"/>
      </c:lineChart>
      <c:catAx>
        <c:axId val="-1818035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vi-VN"/>
                  <a:t>Nhiệt độ</a:t>
                </a:r>
              </a:p>
            </c:rich>
          </c:tx>
          <c:layout>
            <c:manualLayout>
              <c:xMode val="edge"/>
              <c:yMode val="edge"/>
              <c:x val="0.7180067950169875"/>
              <c:y val="0.87398373983739841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-1818045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8180451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Quần thể sâu hại</a:t>
                </a:r>
              </a:p>
            </c:rich>
          </c:tx>
          <c:layout>
            <c:manualLayout>
              <c:xMode val="edge"/>
              <c:yMode val="edge"/>
              <c:x val="0"/>
              <c:y val="8.5365853658536592E-2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-1818035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430370-09E9-40A9-9596-DEC3BAB1F93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CCAF91-951E-4DAF-ABD5-E4ADBF1A4606}">
      <dgm:prSet custT="1"/>
      <dgm:spPr>
        <a:solidFill>
          <a:srgbClr val="0000CC"/>
        </a:solidFill>
      </dgm:spPr>
      <dgm:t>
        <a:bodyPr/>
        <a:lstStyle/>
        <a:p>
          <a:pPr rtl="0">
            <a:lnSpc>
              <a:spcPct val="90000"/>
            </a:lnSpc>
          </a:pPr>
          <a:r>
            <a:rPr lang="en-US" sz="2400" b="1" u="sng" dirty="0" smtClean="0">
              <a:solidFill>
                <a:srgbClr val="FFFF00"/>
              </a:solidFill>
            </a:rPr>
            <a:t>2. </a:t>
          </a:r>
          <a:r>
            <a:rPr lang="en-US" sz="2400" b="1" u="sng" dirty="0" err="1" smtClean="0">
              <a:solidFill>
                <a:srgbClr val="FFFF00"/>
              </a:solidFill>
            </a:rPr>
            <a:t>Chế</a:t>
          </a:r>
          <a:r>
            <a:rPr lang="en-US" sz="2400" b="1" u="sng" dirty="0" smtClean="0">
              <a:solidFill>
                <a:srgbClr val="FFFF00"/>
              </a:solidFill>
            </a:rPr>
            <a:t> </a:t>
          </a:r>
          <a:r>
            <a:rPr lang="en-US" sz="2400" b="1" u="sng" dirty="0" err="1" smtClean="0">
              <a:solidFill>
                <a:srgbClr val="FFFF00"/>
              </a:solidFill>
            </a:rPr>
            <a:t>độ</a:t>
          </a:r>
          <a:r>
            <a:rPr lang="en-US" sz="2400" b="1" u="sng" dirty="0" smtClean="0">
              <a:solidFill>
                <a:srgbClr val="FFFF00"/>
              </a:solidFill>
            </a:rPr>
            <a:t> </a:t>
          </a:r>
          <a:r>
            <a:rPr lang="en-US" sz="2400" b="1" u="sng" dirty="0" err="1" smtClean="0">
              <a:solidFill>
                <a:srgbClr val="FFFF00"/>
              </a:solidFill>
            </a:rPr>
            <a:t>chăm</a:t>
          </a:r>
          <a:r>
            <a:rPr lang="en-US" sz="2400" b="1" u="sng" dirty="0" smtClean="0">
              <a:solidFill>
                <a:srgbClr val="FFFF00"/>
              </a:solidFill>
            </a:rPr>
            <a:t> </a:t>
          </a:r>
          <a:r>
            <a:rPr lang="en-US" sz="2400" b="1" u="sng" dirty="0" err="1" smtClean="0">
              <a:solidFill>
                <a:srgbClr val="FFFF00"/>
              </a:solidFill>
            </a:rPr>
            <a:t>sóc</a:t>
          </a:r>
          <a:r>
            <a:rPr lang="en-US" sz="2400" b="1" u="sng" dirty="0" smtClean="0">
              <a:solidFill>
                <a:srgbClr val="FFFF00"/>
              </a:solidFill>
            </a:rPr>
            <a:t>:</a:t>
          </a:r>
          <a:endParaRPr lang="en-US" sz="2400" dirty="0">
            <a:solidFill>
              <a:srgbClr val="FFFF00"/>
            </a:solidFill>
          </a:endParaRPr>
        </a:p>
      </dgm:t>
    </dgm:pt>
    <dgm:pt modelId="{8A62F67F-EDC5-40E6-8126-CEE090074BE1}" type="parTrans" cxnId="{F7D3D38C-137B-42CC-98F9-978507031505}">
      <dgm:prSet/>
      <dgm:spPr/>
      <dgm:t>
        <a:bodyPr/>
        <a:lstStyle/>
        <a:p>
          <a:endParaRPr lang="en-US"/>
        </a:p>
      </dgm:t>
    </dgm:pt>
    <dgm:pt modelId="{1857BB97-03BF-4FDD-BA34-F52E0D2FEC9F}" type="sibTrans" cxnId="{F7D3D38C-137B-42CC-98F9-978507031505}">
      <dgm:prSet/>
      <dgm:spPr/>
      <dgm:t>
        <a:bodyPr/>
        <a:lstStyle/>
        <a:p>
          <a:endParaRPr lang="en-US"/>
        </a:p>
      </dgm:t>
    </dgm:pt>
    <dgm:pt modelId="{D1775921-97E2-43CE-8622-377F1EF6F3DA}">
      <dgm:prSet custT="1"/>
      <dgm:spPr>
        <a:solidFill>
          <a:srgbClr val="0000CC"/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Mất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cân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giữa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nước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phân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bón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600" dirty="0">
            <a:latin typeface="Times New Roman" pitchFamily="18" charset="0"/>
            <a:cs typeface="Times New Roman" pitchFamily="18" charset="0"/>
          </a:endParaRPr>
        </a:p>
      </dgm:t>
    </dgm:pt>
    <dgm:pt modelId="{2B921D1B-C787-452C-A93A-082BF2978CA6}" type="parTrans" cxnId="{7F6A5901-772F-42AA-981E-F4E3D300235E}">
      <dgm:prSet/>
      <dgm:spPr/>
      <dgm:t>
        <a:bodyPr/>
        <a:lstStyle/>
        <a:p>
          <a:endParaRPr lang="en-US"/>
        </a:p>
      </dgm:t>
    </dgm:pt>
    <dgm:pt modelId="{62BF1119-1EEE-4B98-8DF8-C3F25B4ECC29}" type="sibTrans" cxnId="{7F6A5901-772F-42AA-981E-F4E3D300235E}">
      <dgm:prSet/>
      <dgm:spPr/>
      <dgm:t>
        <a:bodyPr/>
        <a:lstStyle/>
        <a:p>
          <a:endParaRPr lang="en-US"/>
        </a:p>
      </dgm:t>
    </dgm:pt>
    <dgm:pt modelId="{77206FB1-BC43-40D8-8FB0-43B3E3FFCA8D}">
      <dgm:prSet custT="1"/>
      <dgm:spPr>
        <a:solidFill>
          <a:srgbClr val="0000CC"/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Bón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nhiều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phân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hóa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học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đặc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biệt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là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đạm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, kali.</a:t>
          </a:r>
          <a:endParaRPr lang="en-US" sz="2600" dirty="0">
            <a:latin typeface="Times New Roman" pitchFamily="18" charset="0"/>
            <a:cs typeface="Times New Roman" pitchFamily="18" charset="0"/>
          </a:endParaRPr>
        </a:p>
      </dgm:t>
    </dgm:pt>
    <dgm:pt modelId="{9764263C-701C-4BF5-963A-FA0E9CD7DB74}" type="parTrans" cxnId="{C4DC0993-E63B-46F2-9B4D-21E030FE3064}">
      <dgm:prSet/>
      <dgm:spPr/>
      <dgm:t>
        <a:bodyPr/>
        <a:lstStyle/>
        <a:p>
          <a:endParaRPr lang="en-US"/>
        </a:p>
      </dgm:t>
    </dgm:pt>
    <dgm:pt modelId="{07178FD7-35FC-4777-BD96-C996F4402DD6}" type="sibTrans" cxnId="{C4DC0993-E63B-46F2-9B4D-21E030FE3064}">
      <dgm:prSet/>
      <dgm:spPr/>
      <dgm:t>
        <a:bodyPr/>
        <a:lstStyle/>
        <a:p>
          <a:endParaRPr lang="en-US"/>
        </a:p>
      </dgm:t>
    </dgm:pt>
    <dgm:pt modelId="{941270A2-474D-4063-8737-505E651CFCAA}">
      <dgm:prSet custT="1"/>
      <dgm:spPr>
        <a:solidFill>
          <a:srgbClr val="0000CC"/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Ngập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úng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vết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xây</a:t>
          </a:r>
          <a:r>
            <a:rPr lang="en-US" sz="2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dirty="0" err="1" smtClean="0">
              <a:latin typeface="Times New Roman" pitchFamily="18" charset="0"/>
              <a:cs typeface="Times New Roman" pitchFamily="18" charset="0"/>
            </a:rPr>
            <a:t>xát</a:t>
          </a:r>
          <a:r>
            <a:rPr lang="en-US" sz="2400" dirty="0" smtClean="0"/>
            <a:t>...</a:t>
          </a:r>
          <a:endParaRPr lang="en-US" sz="2400" dirty="0"/>
        </a:p>
      </dgm:t>
    </dgm:pt>
    <dgm:pt modelId="{DC55C35A-6C2B-4DC1-8EEA-280B1B04F72F}" type="parTrans" cxnId="{7C56CC23-54B1-4834-913C-D3A731A49573}">
      <dgm:prSet/>
      <dgm:spPr/>
      <dgm:t>
        <a:bodyPr/>
        <a:lstStyle/>
        <a:p>
          <a:endParaRPr lang="en-US"/>
        </a:p>
      </dgm:t>
    </dgm:pt>
    <dgm:pt modelId="{DAAE0B8C-9F1E-412C-92FB-215DD2713B87}" type="sibTrans" cxnId="{7C56CC23-54B1-4834-913C-D3A731A49573}">
      <dgm:prSet/>
      <dgm:spPr/>
      <dgm:t>
        <a:bodyPr/>
        <a:lstStyle/>
        <a:p>
          <a:endParaRPr lang="en-US"/>
        </a:p>
      </dgm:t>
    </dgm:pt>
    <dgm:pt modelId="{98EE1C01-A1A5-4C2B-B863-6705B1E9DFAB}" type="pres">
      <dgm:prSet presAssocID="{5D430370-09E9-40A9-9596-DEC3BAB1F93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EE4DE6-118D-4DB8-B637-1C36152D3C83}" type="pres">
      <dgm:prSet presAssocID="{63CCAF91-951E-4DAF-ABD5-E4ADBF1A4606}" presName="composite" presStyleCnt="0"/>
      <dgm:spPr/>
    </dgm:pt>
    <dgm:pt modelId="{7F802033-B150-4202-9FBF-EFBAE56F6A16}" type="pres">
      <dgm:prSet presAssocID="{63CCAF91-951E-4DAF-ABD5-E4ADBF1A4606}" presName="imgShp" presStyleLbl="fgImgPlace1" presStyleIdx="0" presStyleCnt="1" custLinFactNeighborX="-2297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1DC2706-07C9-46F4-BE81-49103ED40B69}" type="pres">
      <dgm:prSet presAssocID="{63CCAF91-951E-4DAF-ABD5-E4ADBF1A4606}" presName="txShp" presStyleLbl="node1" presStyleIdx="0" presStyleCnt="1" custScaleX="132917" custScaleY="100098" custLinFactNeighborX="6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DC0993-E63B-46F2-9B4D-21E030FE3064}" srcId="{63CCAF91-951E-4DAF-ABD5-E4ADBF1A4606}" destId="{77206FB1-BC43-40D8-8FB0-43B3E3FFCA8D}" srcOrd="1" destOrd="0" parTransId="{9764263C-701C-4BF5-963A-FA0E9CD7DB74}" sibTransId="{07178FD7-35FC-4777-BD96-C996F4402DD6}"/>
    <dgm:cxn modelId="{1B94127B-B211-406B-8AB4-52BE9602FC1F}" type="presOf" srcId="{77206FB1-BC43-40D8-8FB0-43B3E3FFCA8D}" destId="{91DC2706-07C9-46F4-BE81-49103ED40B69}" srcOrd="0" destOrd="2" presId="urn:microsoft.com/office/officeart/2005/8/layout/vList3"/>
    <dgm:cxn modelId="{F7D3D38C-137B-42CC-98F9-978507031505}" srcId="{5D430370-09E9-40A9-9596-DEC3BAB1F93D}" destId="{63CCAF91-951E-4DAF-ABD5-E4ADBF1A4606}" srcOrd="0" destOrd="0" parTransId="{8A62F67F-EDC5-40E6-8126-CEE090074BE1}" sibTransId="{1857BB97-03BF-4FDD-BA34-F52E0D2FEC9F}"/>
    <dgm:cxn modelId="{5935AA1E-04A8-4208-9FCC-59394190724E}" type="presOf" srcId="{941270A2-474D-4063-8737-505E651CFCAA}" destId="{91DC2706-07C9-46F4-BE81-49103ED40B69}" srcOrd="0" destOrd="3" presId="urn:microsoft.com/office/officeart/2005/8/layout/vList3"/>
    <dgm:cxn modelId="{B555C685-B1DA-40FB-BD4D-634EB62C2972}" type="presOf" srcId="{5D430370-09E9-40A9-9596-DEC3BAB1F93D}" destId="{98EE1C01-A1A5-4C2B-B863-6705B1E9DFAB}" srcOrd="0" destOrd="0" presId="urn:microsoft.com/office/officeart/2005/8/layout/vList3"/>
    <dgm:cxn modelId="{7F6A5901-772F-42AA-981E-F4E3D300235E}" srcId="{63CCAF91-951E-4DAF-ABD5-E4ADBF1A4606}" destId="{D1775921-97E2-43CE-8622-377F1EF6F3DA}" srcOrd="0" destOrd="0" parTransId="{2B921D1B-C787-452C-A93A-082BF2978CA6}" sibTransId="{62BF1119-1EEE-4B98-8DF8-C3F25B4ECC29}"/>
    <dgm:cxn modelId="{65D1D82B-C797-4960-81AD-9A0BA506E692}" type="presOf" srcId="{D1775921-97E2-43CE-8622-377F1EF6F3DA}" destId="{91DC2706-07C9-46F4-BE81-49103ED40B69}" srcOrd="0" destOrd="1" presId="urn:microsoft.com/office/officeart/2005/8/layout/vList3"/>
    <dgm:cxn modelId="{7C56CC23-54B1-4834-913C-D3A731A49573}" srcId="{63CCAF91-951E-4DAF-ABD5-E4ADBF1A4606}" destId="{941270A2-474D-4063-8737-505E651CFCAA}" srcOrd="2" destOrd="0" parTransId="{DC55C35A-6C2B-4DC1-8EEA-280B1B04F72F}" sibTransId="{DAAE0B8C-9F1E-412C-92FB-215DD2713B87}"/>
    <dgm:cxn modelId="{8B61AD9D-C45C-423D-A590-79053AF51BD5}" type="presOf" srcId="{63CCAF91-951E-4DAF-ABD5-E4ADBF1A4606}" destId="{91DC2706-07C9-46F4-BE81-49103ED40B69}" srcOrd="0" destOrd="0" presId="urn:microsoft.com/office/officeart/2005/8/layout/vList3"/>
    <dgm:cxn modelId="{1C9CE850-D58E-485B-858B-8F53982A9FBF}" type="presParOf" srcId="{98EE1C01-A1A5-4C2B-B863-6705B1E9DFAB}" destId="{29EE4DE6-118D-4DB8-B637-1C36152D3C83}" srcOrd="0" destOrd="0" presId="urn:microsoft.com/office/officeart/2005/8/layout/vList3"/>
    <dgm:cxn modelId="{61491A64-8A7F-4D3C-B5C9-B17BCC8110D7}" type="presParOf" srcId="{29EE4DE6-118D-4DB8-B637-1C36152D3C83}" destId="{7F802033-B150-4202-9FBF-EFBAE56F6A16}" srcOrd="0" destOrd="0" presId="urn:microsoft.com/office/officeart/2005/8/layout/vList3"/>
    <dgm:cxn modelId="{B677083B-660E-4E95-BE46-8FFA80B8B75C}" type="presParOf" srcId="{29EE4DE6-118D-4DB8-B637-1C36152D3C83}" destId="{91DC2706-07C9-46F4-BE81-49103ED40B6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7F35B9-AA3B-4B76-87CA-1C6962C8F8E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253A44-2EA3-47E2-B9F8-6AFC5158EA07}">
      <dgm:prSet custT="1"/>
      <dgm:spPr>
        <a:solidFill>
          <a:srgbClr val="0000CC"/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en-US" sz="2800" b="1" u="sng" dirty="0" smtClean="0">
              <a:solidFill>
                <a:srgbClr val="FFFF00"/>
              </a:solidFill>
            </a:rPr>
            <a:t>1. </a:t>
          </a:r>
          <a:r>
            <a:rPr lang="en-US" sz="2800" b="1" u="sng" dirty="0" err="1" smtClean="0">
              <a:solidFill>
                <a:srgbClr val="FFFF00"/>
              </a:solidFill>
            </a:rPr>
            <a:t>Sử</a:t>
          </a:r>
          <a:r>
            <a:rPr lang="en-US" sz="2800" b="1" u="sng" dirty="0" smtClean="0">
              <a:solidFill>
                <a:srgbClr val="FFFF00"/>
              </a:solidFill>
            </a:rPr>
            <a:t> </a:t>
          </a:r>
          <a:r>
            <a:rPr lang="en-US" sz="2800" b="1" u="sng" dirty="0" err="1" smtClean="0">
              <a:solidFill>
                <a:srgbClr val="FFFF00"/>
              </a:solidFill>
            </a:rPr>
            <a:t>dụng</a:t>
          </a:r>
          <a:r>
            <a:rPr lang="en-US" sz="2800" b="1" u="sng" dirty="0" smtClean="0">
              <a:solidFill>
                <a:srgbClr val="FFFF00"/>
              </a:solidFill>
            </a:rPr>
            <a:t> </a:t>
          </a:r>
          <a:r>
            <a:rPr lang="en-US" sz="2800" b="1" u="sng" dirty="0" err="1" smtClean="0">
              <a:solidFill>
                <a:srgbClr val="FFFF00"/>
              </a:solidFill>
            </a:rPr>
            <a:t>giống</a:t>
          </a:r>
          <a:r>
            <a:rPr lang="en-US" sz="2800" b="1" u="sng" dirty="0" smtClean="0">
              <a:solidFill>
                <a:srgbClr val="FFFF00"/>
              </a:solidFill>
            </a:rPr>
            <a:t>:</a:t>
          </a:r>
          <a:r>
            <a:rPr lang="en-US" sz="2800" dirty="0" smtClean="0">
              <a:solidFill>
                <a:srgbClr val="FFFF00"/>
              </a:solidFill>
            </a:rPr>
            <a:t> </a:t>
          </a:r>
          <a:endParaRPr lang="en-US" sz="2800" dirty="0">
            <a:solidFill>
              <a:srgbClr val="FFFF00"/>
            </a:solidFill>
          </a:endParaRPr>
        </a:p>
      </dgm:t>
    </dgm:pt>
    <dgm:pt modelId="{67242402-BB05-425A-AF7D-C28B4F741303}" type="parTrans" cxnId="{49002B7A-3552-4556-87A8-A1B66FDBEF80}">
      <dgm:prSet/>
      <dgm:spPr/>
      <dgm:t>
        <a:bodyPr/>
        <a:lstStyle/>
        <a:p>
          <a:endParaRPr lang="en-US"/>
        </a:p>
      </dgm:t>
    </dgm:pt>
    <dgm:pt modelId="{944C53CC-B4CE-4B64-8FC8-F1802940EEBE}" type="sibTrans" cxnId="{49002B7A-3552-4556-87A8-A1B66FDBEF80}">
      <dgm:prSet/>
      <dgm:spPr/>
      <dgm:t>
        <a:bodyPr/>
        <a:lstStyle/>
        <a:p>
          <a:endParaRPr lang="en-US"/>
        </a:p>
      </dgm:t>
    </dgm:pt>
    <dgm:pt modelId="{D73C7357-9EC9-4DDB-8AC0-C47198DE82B1}">
      <dgm:prSet custT="1"/>
      <dgm:spPr>
        <a:solidFill>
          <a:srgbClr val="0000CC"/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en-US" sz="2800" dirty="0" err="1" smtClean="0">
              <a:solidFill>
                <a:schemeClr val="bg1"/>
              </a:solidFill>
            </a:rPr>
            <a:t>Bị</a:t>
          </a:r>
          <a:r>
            <a:rPr lang="en-US" sz="2800" dirty="0" smtClean="0">
              <a:solidFill>
                <a:schemeClr val="bg1"/>
              </a:solidFill>
            </a:rPr>
            <a:t> </a:t>
          </a:r>
          <a:r>
            <a:rPr lang="en-US" sz="2800" dirty="0" err="1" smtClean="0">
              <a:solidFill>
                <a:schemeClr val="bg1"/>
              </a:solidFill>
            </a:rPr>
            <a:t>nhiễm</a:t>
          </a:r>
          <a:r>
            <a:rPr lang="en-US" sz="2800" dirty="0" smtClean="0">
              <a:solidFill>
                <a:schemeClr val="bg1"/>
              </a:solidFill>
            </a:rPr>
            <a:t> </a:t>
          </a:r>
          <a:r>
            <a:rPr lang="en-US" sz="2800" dirty="0" err="1" smtClean="0">
              <a:solidFill>
                <a:schemeClr val="bg1"/>
              </a:solidFill>
            </a:rPr>
            <a:t>sâu</a:t>
          </a:r>
          <a:r>
            <a:rPr lang="en-US" sz="2800" dirty="0" smtClean="0">
              <a:solidFill>
                <a:schemeClr val="bg1"/>
              </a:solidFill>
            </a:rPr>
            <a:t> </a:t>
          </a:r>
          <a:r>
            <a:rPr lang="en-US" sz="2800" dirty="0" err="1" smtClean="0">
              <a:solidFill>
                <a:schemeClr val="bg1"/>
              </a:solidFill>
            </a:rPr>
            <a:t>bệnh</a:t>
          </a:r>
          <a:r>
            <a:rPr lang="en-US" sz="2800" dirty="0" smtClean="0">
              <a:solidFill>
                <a:schemeClr val="bg1"/>
              </a:solidFill>
            </a:rPr>
            <a:t>.</a:t>
          </a:r>
          <a:endParaRPr lang="en-US" sz="2800" dirty="0">
            <a:solidFill>
              <a:schemeClr val="bg1"/>
            </a:solidFill>
          </a:endParaRPr>
        </a:p>
      </dgm:t>
    </dgm:pt>
    <dgm:pt modelId="{AC93DCBB-6D53-4DAA-B8B0-ADE79A201770}" type="parTrans" cxnId="{96CA211E-2CF3-470E-A731-5DD3109EA950}">
      <dgm:prSet/>
      <dgm:spPr/>
      <dgm:t>
        <a:bodyPr/>
        <a:lstStyle/>
        <a:p>
          <a:endParaRPr lang="en-US"/>
        </a:p>
      </dgm:t>
    </dgm:pt>
    <dgm:pt modelId="{6B30E8E5-DF27-4970-9FD2-D9FE20C34411}" type="sibTrans" cxnId="{96CA211E-2CF3-470E-A731-5DD3109EA950}">
      <dgm:prSet/>
      <dgm:spPr/>
      <dgm:t>
        <a:bodyPr/>
        <a:lstStyle/>
        <a:p>
          <a:endParaRPr lang="en-US"/>
        </a:p>
      </dgm:t>
    </dgm:pt>
    <dgm:pt modelId="{25E91E9F-7ECC-4F62-83E6-86709D7F90ED}">
      <dgm:prSet custT="1"/>
      <dgm:spPr>
        <a:solidFill>
          <a:srgbClr val="0000CC"/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en-US" sz="2800" dirty="0" err="1" smtClean="0">
              <a:solidFill>
                <a:schemeClr val="bg1"/>
              </a:solidFill>
            </a:rPr>
            <a:t>Không</a:t>
          </a:r>
          <a:r>
            <a:rPr lang="en-US" sz="2800" dirty="0" smtClean="0">
              <a:solidFill>
                <a:schemeClr val="bg1"/>
              </a:solidFill>
            </a:rPr>
            <a:t> </a:t>
          </a:r>
          <a:r>
            <a:rPr lang="en-US" sz="2800" dirty="0" err="1" smtClean="0">
              <a:solidFill>
                <a:schemeClr val="bg1"/>
              </a:solidFill>
            </a:rPr>
            <a:t>chống</a:t>
          </a:r>
          <a:r>
            <a:rPr lang="en-US" sz="2800" dirty="0" smtClean="0">
              <a:solidFill>
                <a:schemeClr val="bg1"/>
              </a:solidFill>
            </a:rPr>
            <a:t> </a:t>
          </a:r>
          <a:r>
            <a:rPr lang="en-US" sz="2800" dirty="0" err="1" smtClean="0">
              <a:solidFill>
                <a:schemeClr val="bg1"/>
              </a:solidFill>
            </a:rPr>
            <a:t>chịu</a:t>
          </a:r>
          <a:r>
            <a:rPr lang="en-US" sz="2800" dirty="0" smtClean="0">
              <a:solidFill>
                <a:schemeClr val="bg1"/>
              </a:solidFill>
            </a:rPr>
            <a:t> </a:t>
          </a:r>
          <a:r>
            <a:rPr lang="en-US" sz="2800" dirty="0" err="1" smtClean="0">
              <a:solidFill>
                <a:schemeClr val="bg1"/>
              </a:solidFill>
            </a:rPr>
            <a:t>được</a:t>
          </a:r>
          <a:r>
            <a:rPr lang="en-US" sz="2800" dirty="0" smtClean="0">
              <a:solidFill>
                <a:schemeClr val="bg1"/>
              </a:solidFill>
            </a:rPr>
            <a:t> </a:t>
          </a:r>
          <a:r>
            <a:rPr lang="en-US" sz="2800" dirty="0" err="1" smtClean="0">
              <a:solidFill>
                <a:schemeClr val="bg1"/>
              </a:solidFill>
            </a:rPr>
            <a:t>sâu</a:t>
          </a:r>
          <a:r>
            <a:rPr lang="en-US" sz="2800" dirty="0" smtClean="0">
              <a:solidFill>
                <a:schemeClr val="bg1"/>
              </a:solidFill>
            </a:rPr>
            <a:t>, </a:t>
          </a:r>
          <a:r>
            <a:rPr lang="en-US" sz="2800" dirty="0" err="1" smtClean="0">
              <a:solidFill>
                <a:schemeClr val="bg1"/>
              </a:solidFill>
            </a:rPr>
            <a:t>bệnh</a:t>
          </a:r>
          <a:endParaRPr lang="en-US" sz="2800" dirty="0">
            <a:solidFill>
              <a:schemeClr val="bg1"/>
            </a:solidFill>
          </a:endParaRPr>
        </a:p>
      </dgm:t>
    </dgm:pt>
    <dgm:pt modelId="{6A2FEE46-9B34-4CDF-B408-4793EFA69A4F}" type="parTrans" cxnId="{75DB9CD7-54BD-466B-B2C3-9D117A8E8700}">
      <dgm:prSet/>
      <dgm:spPr/>
      <dgm:t>
        <a:bodyPr/>
        <a:lstStyle/>
        <a:p>
          <a:endParaRPr lang="en-US"/>
        </a:p>
      </dgm:t>
    </dgm:pt>
    <dgm:pt modelId="{BB8281F3-1FA6-4628-BDBF-28E61EE14EAD}" type="sibTrans" cxnId="{75DB9CD7-54BD-466B-B2C3-9D117A8E8700}">
      <dgm:prSet/>
      <dgm:spPr/>
      <dgm:t>
        <a:bodyPr/>
        <a:lstStyle/>
        <a:p>
          <a:endParaRPr lang="en-US"/>
        </a:p>
      </dgm:t>
    </dgm:pt>
    <dgm:pt modelId="{B4EDD205-ED05-48CD-9931-9E09CDE701E6}" type="pres">
      <dgm:prSet presAssocID="{EC7F35B9-AA3B-4B76-87CA-1C6962C8F8E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CC4D8D-62F2-48CD-8E14-740FDD37E81C}" type="pres">
      <dgm:prSet presAssocID="{8B253A44-2EA3-47E2-B9F8-6AFC5158EA07}" presName="composite" presStyleCnt="0"/>
      <dgm:spPr/>
    </dgm:pt>
    <dgm:pt modelId="{8B6F1CBF-E6F9-43D5-B0AE-BDD270D0E03B}" type="pres">
      <dgm:prSet presAssocID="{8B253A44-2EA3-47E2-B9F8-6AFC5158EA07}" presName="imgShp" presStyleLbl="fgImgPlace1" presStyleIdx="0" presStyleCnt="1" custLinFactNeighborX="-2785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0353242-8134-465A-AA1E-096361EB6B6B}" type="pres">
      <dgm:prSet presAssocID="{8B253A44-2EA3-47E2-B9F8-6AFC5158EA07}" presName="txShp" presStyleLbl="node1" presStyleIdx="0" presStyleCnt="1" custScaleX="135191" custScaleY="94542" custLinFactNeighborX="5007" custLinFactNeighborY="-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DB9CD7-54BD-466B-B2C3-9D117A8E8700}" srcId="{8B253A44-2EA3-47E2-B9F8-6AFC5158EA07}" destId="{25E91E9F-7ECC-4F62-83E6-86709D7F90ED}" srcOrd="1" destOrd="0" parTransId="{6A2FEE46-9B34-4CDF-B408-4793EFA69A4F}" sibTransId="{BB8281F3-1FA6-4628-BDBF-28E61EE14EAD}"/>
    <dgm:cxn modelId="{96CA211E-2CF3-470E-A731-5DD3109EA950}" srcId="{8B253A44-2EA3-47E2-B9F8-6AFC5158EA07}" destId="{D73C7357-9EC9-4DDB-8AC0-C47198DE82B1}" srcOrd="0" destOrd="0" parTransId="{AC93DCBB-6D53-4DAA-B8B0-ADE79A201770}" sibTransId="{6B30E8E5-DF27-4970-9FD2-D9FE20C34411}"/>
    <dgm:cxn modelId="{1FF5D7F5-39F9-4F12-99C4-4556213BC427}" type="presOf" srcId="{25E91E9F-7ECC-4F62-83E6-86709D7F90ED}" destId="{10353242-8134-465A-AA1E-096361EB6B6B}" srcOrd="0" destOrd="2" presId="urn:microsoft.com/office/officeart/2005/8/layout/vList3"/>
    <dgm:cxn modelId="{49002B7A-3552-4556-87A8-A1B66FDBEF80}" srcId="{EC7F35B9-AA3B-4B76-87CA-1C6962C8F8EA}" destId="{8B253A44-2EA3-47E2-B9F8-6AFC5158EA07}" srcOrd="0" destOrd="0" parTransId="{67242402-BB05-425A-AF7D-C28B4F741303}" sibTransId="{944C53CC-B4CE-4B64-8FC8-F1802940EEBE}"/>
    <dgm:cxn modelId="{3CD89715-81A1-43BD-8666-B0AE02B3E692}" type="presOf" srcId="{EC7F35B9-AA3B-4B76-87CA-1C6962C8F8EA}" destId="{B4EDD205-ED05-48CD-9931-9E09CDE701E6}" srcOrd="0" destOrd="0" presId="urn:microsoft.com/office/officeart/2005/8/layout/vList3"/>
    <dgm:cxn modelId="{7A715F99-D207-4FF5-B92C-1221E3E00C71}" type="presOf" srcId="{D73C7357-9EC9-4DDB-8AC0-C47198DE82B1}" destId="{10353242-8134-465A-AA1E-096361EB6B6B}" srcOrd="0" destOrd="1" presId="urn:microsoft.com/office/officeart/2005/8/layout/vList3"/>
    <dgm:cxn modelId="{FEA39385-7D1A-43CF-A484-50208F4A19AE}" type="presOf" srcId="{8B253A44-2EA3-47E2-B9F8-6AFC5158EA07}" destId="{10353242-8134-465A-AA1E-096361EB6B6B}" srcOrd="0" destOrd="0" presId="urn:microsoft.com/office/officeart/2005/8/layout/vList3"/>
    <dgm:cxn modelId="{35DE2968-F4DF-4A77-858F-E1EF817CFD02}" type="presParOf" srcId="{B4EDD205-ED05-48CD-9931-9E09CDE701E6}" destId="{ECCC4D8D-62F2-48CD-8E14-740FDD37E81C}" srcOrd="0" destOrd="0" presId="urn:microsoft.com/office/officeart/2005/8/layout/vList3"/>
    <dgm:cxn modelId="{5C7DDAED-FC37-4D73-953B-48D39952EFF3}" type="presParOf" srcId="{ECCC4D8D-62F2-48CD-8E14-740FDD37E81C}" destId="{8B6F1CBF-E6F9-43D5-B0AE-BDD270D0E03B}" srcOrd="0" destOrd="0" presId="urn:microsoft.com/office/officeart/2005/8/layout/vList3"/>
    <dgm:cxn modelId="{2A0A27EC-5B67-4560-B09E-3F95C70DEBF1}" type="presParOf" srcId="{ECCC4D8D-62F2-48CD-8E14-740FDD37E81C}" destId="{10353242-8134-465A-AA1E-096361EB6B6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1817E9-E8A4-4082-99C7-535F343F9B4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E752368-DE27-490B-9B31-ECDFC94F6927}">
      <dgm:prSet custT="1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rPr>
            <a:t>Nguồn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rPr>
            <a:t>sâu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rPr>
            <a:t>bệnh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rPr>
            <a:t> (ổ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rPr>
            <a:t>dịch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rPr>
            <a:t>)</a:t>
          </a:r>
        </a:p>
      </dgm:t>
    </dgm:pt>
    <dgm:pt modelId="{A0F86856-DDEA-4439-B5B8-F235B31D2F7C}" type="parTrans" cxnId="{8C231691-14D3-4BFC-BAF0-8058A9855D5E}">
      <dgm:prSet/>
      <dgm:spPr/>
      <dgm:t>
        <a:bodyPr/>
        <a:lstStyle/>
        <a:p>
          <a:endParaRPr lang="en-US"/>
        </a:p>
      </dgm:t>
    </dgm:pt>
    <dgm:pt modelId="{622F3ED8-F7C5-4FCC-9E31-2390BDF7111F}" type="sibTrans" cxnId="{8C231691-14D3-4BFC-BAF0-8058A9855D5E}">
      <dgm:prSet/>
      <dgm:spPr/>
      <dgm:t>
        <a:bodyPr/>
        <a:lstStyle/>
        <a:p>
          <a:endParaRPr lang="en-US"/>
        </a:p>
      </dgm:t>
    </dgm:pt>
    <dgm:pt modelId="{8F5F21AC-03A0-42C9-8D1E-864D2B003DBE}">
      <dgm:prSet custT="1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rPr>
            <a:t>Chế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rPr>
            <a:t>độ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rPr>
            <a:t>chăm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rPr>
            <a:t>sóc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rPr>
            <a:t>không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rPr>
            <a:t>hợp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rPr>
            <a:t>lý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rPr>
            <a:t>hoặc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rPr>
            <a:t>giống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rPr>
            <a:t>cây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rPr>
            <a:t>trồng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rPr>
            <a:t>bị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rPr>
            <a:t>nhiễm</a:t>
          </a:r>
          <a:r>
            <a: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sz="2400" b="1" i="0" u="none" strike="noStrike" cap="none" normalizeH="0" baseline="0" dirty="0" err="1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  <a:cs typeface="Arial" charset="0"/>
            </a:rPr>
            <a:t>bệnh</a:t>
          </a:r>
          <a:endParaRPr kumimoji="0" lang="en-US" sz="2400" b="1" i="0" u="none" strike="noStrike" cap="none" normalizeH="0" baseline="0" dirty="0" smtClean="0">
            <a:ln>
              <a:noFill/>
            </a:ln>
            <a:solidFill>
              <a:srgbClr val="0000CC"/>
            </a:solidFill>
            <a:effectLst/>
            <a:latin typeface="Arial" charset="0"/>
            <a:cs typeface="Arial" charset="0"/>
          </a:endParaRPr>
        </a:p>
      </dgm:t>
    </dgm:pt>
    <dgm:pt modelId="{E84DCD18-C9A6-49CA-A399-08469AFF43FC}" type="parTrans" cxnId="{FB4F7837-26C4-4E35-BB3E-9338AE061D1C}">
      <dgm:prSet/>
      <dgm:spPr/>
      <dgm:t>
        <a:bodyPr/>
        <a:lstStyle/>
        <a:p>
          <a:endParaRPr lang="en-US"/>
        </a:p>
      </dgm:t>
    </dgm:pt>
    <dgm:pt modelId="{158D7904-9680-4047-9065-10342B32445E}" type="sibTrans" cxnId="{FB4F7837-26C4-4E35-BB3E-9338AE061D1C}">
      <dgm:prSet/>
      <dgm:spPr/>
      <dgm:t>
        <a:bodyPr/>
        <a:lstStyle/>
        <a:p>
          <a:endParaRPr lang="en-US"/>
        </a:p>
      </dgm:t>
    </dgm:pt>
    <dgm:pt modelId="{C9C3CD69-E033-4796-8F46-26C00B658F98}">
      <dgm:prSet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Điều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kiện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khí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hậu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,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đất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đai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thuận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lợi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cho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sâu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bệnh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phát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  <a:cs typeface="Arial" charset="0"/>
            </a:rPr>
            <a:t>triển</a:t>
          </a:r>
          <a:endParaRPr kumimoji="0" lang="en-US" b="1" i="0" u="none" strike="noStrike" cap="none" normalizeH="0" baseline="0" dirty="0" smtClean="0">
            <a:ln>
              <a:noFill/>
            </a:ln>
            <a:solidFill>
              <a:srgbClr val="FFFF00"/>
            </a:solidFill>
            <a:effectLst/>
            <a:latin typeface="Arial" charset="0"/>
            <a:cs typeface="Arial" charset="0"/>
          </a:endParaRPr>
        </a:p>
      </dgm:t>
    </dgm:pt>
    <dgm:pt modelId="{134DBACD-1F19-46EF-8912-47013E97C57E}" type="parTrans" cxnId="{1BA69339-F4C4-479C-A133-C894C81BC2AB}">
      <dgm:prSet/>
      <dgm:spPr/>
      <dgm:t>
        <a:bodyPr/>
        <a:lstStyle/>
        <a:p>
          <a:endParaRPr lang="en-US"/>
        </a:p>
      </dgm:t>
    </dgm:pt>
    <dgm:pt modelId="{4AD0542B-B99D-49A1-BCE4-C2066F12400F}" type="sibTrans" cxnId="{1BA69339-F4C4-479C-A133-C894C81BC2AB}">
      <dgm:prSet/>
      <dgm:spPr/>
      <dgm:t>
        <a:bodyPr/>
        <a:lstStyle/>
        <a:p>
          <a:endParaRPr lang="en-US"/>
        </a:p>
      </dgm:t>
    </dgm:pt>
    <dgm:pt modelId="{32ED990D-8398-4895-99BA-D35A20854B4D}" type="pres">
      <dgm:prSet presAssocID="{CE1817E9-E8A4-4082-99C7-535F343F9B46}" presName="compositeShape" presStyleCnt="0">
        <dgm:presLayoutVars>
          <dgm:chMax val="7"/>
          <dgm:dir/>
          <dgm:resizeHandles val="exact"/>
        </dgm:presLayoutVars>
      </dgm:prSet>
      <dgm:spPr/>
    </dgm:pt>
    <dgm:pt modelId="{FEEF1228-09A0-46C1-A053-FAE2C8B8F8DC}" type="pres">
      <dgm:prSet presAssocID="{AE752368-DE27-490B-9B31-ECDFC94F6927}" presName="circ1" presStyleLbl="vennNode1" presStyleIdx="0" presStyleCnt="3" custLinFactNeighborX="-4259" custLinFactNeighborY="4683"/>
      <dgm:spPr/>
      <dgm:t>
        <a:bodyPr/>
        <a:lstStyle/>
        <a:p>
          <a:endParaRPr lang="en-US"/>
        </a:p>
      </dgm:t>
    </dgm:pt>
    <dgm:pt modelId="{E5741548-BF60-4BDB-92FD-147FD975E746}" type="pres">
      <dgm:prSet presAssocID="{AE752368-DE27-490B-9B31-ECDFC94F692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2DF96-660A-43F8-ACB0-82B1D29D137B}" type="pres">
      <dgm:prSet presAssocID="{8F5F21AC-03A0-42C9-8D1E-864D2B003DBE}" presName="circ2" presStyleLbl="vennNode1" presStyleIdx="1" presStyleCnt="3"/>
      <dgm:spPr/>
      <dgm:t>
        <a:bodyPr/>
        <a:lstStyle/>
        <a:p>
          <a:endParaRPr lang="en-US"/>
        </a:p>
      </dgm:t>
    </dgm:pt>
    <dgm:pt modelId="{415CEFE2-4C09-4CB0-87AE-39D1D4E4158C}" type="pres">
      <dgm:prSet presAssocID="{8F5F21AC-03A0-42C9-8D1E-864D2B003DB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9BE61D-F467-4111-AB1B-56914EE93832}" type="pres">
      <dgm:prSet presAssocID="{C9C3CD69-E033-4796-8F46-26C00B658F98}" presName="circ3" presStyleLbl="vennNode1" presStyleIdx="2" presStyleCnt="3" custLinFactNeighborX="-910" custLinFactNeighborY="3026"/>
      <dgm:spPr/>
      <dgm:t>
        <a:bodyPr/>
        <a:lstStyle/>
        <a:p>
          <a:endParaRPr lang="en-US"/>
        </a:p>
      </dgm:t>
    </dgm:pt>
    <dgm:pt modelId="{7CDF93A6-AC91-420F-ABD2-479AC4FB3F8A}" type="pres">
      <dgm:prSet presAssocID="{C9C3CD69-E033-4796-8F46-26C00B658F9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87251F-CC9F-4CC4-8200-F1FDBBDED337}" type="presOf" srcId="{CE1817E9-E8A4-4082-99C7-535F343F9B46}" destId="{32ED990D-8398-4895-99BA-D35A20854B4D}" srcOrd="0" destOrd="0" presId="urn:microsoft.com/office/officeart/2005/8/layout/venn1"/>
    <dgm:cxn modelId="{8C18ABD5-5CD5-422E-93FD-6FC155FEFB2D}" type="presOf" srcId="{AE752368-DE27-490B-9B31-ECDFC94F6927}" destId="{E5741548-BF60-4BDB-92FD-147FD975E746}" srcOrd="1" destOrd="0" presId="urn:microsoft.com/office/officeart/2005/8/layout/venn1"/>
    <dgm:cxn modelId="{1BA69339-F4C4-479C-A133-C894C81BC2AB}" srcId="{CE1817E9-E8A4-4082-99C7-535F343F9B46}" destId="{C9C3CD69-E033-4796-8F46-26C00B658F98}" srcOrd="2" destOrd="0" parTransId="{134DBACD-1F19-46EF-8912-47013E97C57E}" sibTransId="{4AD0542B-B99D-49A1-BCE4-C2066F12400F}"/>
    <dgm:cxn modelId="{FB4F7837-26C4-4E35-BB3E-9338AE061D1C}" srcId="{CE1817E9-E8A4-4082-99C7-535F343F9B46}" destId="{8F5F21AC-03A0-42C9-8D1E-864D2B003DBE}" srcOrd="1" destOrd="0" parTransId="{E84DCD18-C9A6-49CA-A399-08469AFF43FC}" sibTransId="{158D7904-9680-4047-9065-10342B32445E}"/>
    <dgm:cxn modelId="{72D6280A-7FAA-460F-A193-B93F28712A7A}" type="presOf" srcId="{AE752368-DE27-490B-9B31-ECDFC94F6927}" destId="{FEEF1228-09A0-46C1-A053-FAE2C8B8F8DC}" srcOrd="0" destOrd="0" presId="urn:microsoft.com/office/officeart/2005/8/layout/venn1"/>
    <dgm:cxn modelId="{D72B2AF6-8B0F-4064-8801-0932CA838406}" type="presOf" srcId="{C9C3CD69-E033-4796-8F46-26C00B658F98}" destId="{7CDF93A6-AC91-420F-ABD2-479AC4FB3F8A}" srcOrd="1" destOrd="0" presId="urn:microsoft.com/office/officeart/2005/8/layout/venn1"/>
    <dgm:cxn modelId="{D06B36D7-BF75-4145-907E-9D5DDE1ED182}" type="presOf" srcId="{8F5F21AC-03A0-42C9-8D1E-864D2B003DBE}" destId="{1022DF96-660A-43F8-ACB0-82B1D29D137B}" srcOrd="0" destOrd="0" presId="urn:microsoft.com/office/officeart/2005/8/layout/venn1"/>
    <dgm:cxn modelId="{695A413C-6D05-45BC-A7F6-EA11CF751201}" type="presOf" srcId="{C9C3CD69-E033-4796-8F46-26C00B658F98}" destId="{909BE61D-F467-4111-AB1B-56914EE93832}" srcOrd="0" destOrd="0" presId="urn:microsoft.com/office/officeart/2005/8/layout/venn1"/>
    <dgm:cxn modelId="{023CDE3D-FE06-4EE4-ACCE-39B043DEECB0}" type="presOf" srcId="{8F5F21AC-03A0-42C9-8D1E-864D2B003DBE}" destId="{415CEFE2-4C09-4CB0-87AE-39D1D4E4158C}" srcOrd="1" destOrd="0" presId="urn:microsoft.com/office/officeart/2005/8/layout/venn1"/>
    <dgm:cxn modelId="{8C231691-14D3-4BFC-BAF0-8058A9855D5E}" srcId="{CE1817E9-E8A4-4082-99C7-535F343F9B46}" destId="{AE752368-DE27-490B-9B31-ECDFC94F6927}" srcOrd="0" destOrd="0" parTransId="{A0F86856-DDEA-4439-B5B8-F235B31D2F7C}" sibTransId="{622F3ED8-F7C5-4FCC-9E31-2390BDF7111F}"/>
    <dgm:cxn modelId="{15C33DFD-92DE-4776-B235-61C61D21A961}" type="presParOf" srcId="{32ED990D-8398-4895-99BA-D35A20854B4D}" destId="{FEEF1228-09A0-46C1-A053-FAE2C8B8F8DC}" srcOrd="0" destOrd="0" presId="urn:microsoft.com/office/officeart/2005/8/layout/venn1"/>
    <dgm:cxn modelId="{D78ADEC7-3182-4F56-8616-39E7C1792BAB}" type="presParOf" srcId="{32ED990D-8398-4895-99BA-D35A20854B4D}" destId="{E5741548-BF60-4BDB-92FD-147FD975E746}" srcOrd="1" destOrd="0" presId="urn:microsoft.com/office/officeart/2005/8/layout/venn1"/>
    <dgm:cxn modelId="{99E0A38F-3589-46E1-9CC6-1387123AF10F}" type="presParOf" srcId="{32ED990D-8398-4895-99BA-D35A20854B4D}" destId="{1022DF96-660A-43F8-ACB0-82B1D29D137B}" srcOrd="2" destOrd="0" presId="urn:microsoft.com/office/officeart/2005/8/layout/venn1"/>
    <dgm:cxn modelId="{1803F356-2686-4AEA-B6AE-59B0170C2D3B}" type="presParOf" srcId="{32ED990D-8398-4895-99BA-D35A20854B4D}" destId="{415CEFE2-4C09-4CB0-87AE-39D1D4E4158C}" srcOrd="3" destOrd="0" presId="urn:microsoft.com/office/officeart/2005/8/layout/venn1"/>
    <dgm:cxn modelId="{A58CDFE4-E606-4BF0-A3D9-28C28D04E99C}" type="presParOf" srcId="{32ED990D-8398-4895-99BA-D35A20854B4D}" destId="{909BE61D-F467-4111-AB1B-56914EE93832}" srcOrd="4" destOrd="0" presId="urn:microsoft.com/office/officeart/2005/8/layout/venn1"/>
    <dgm:cxn modelId="{17A809D1-8567-41ED-B543-2670F9C3D541}" type="presParOf" srcId="{32ED990D-8398-4895-99BA-D35A20854B4D}" destId="{7CDF93A6-AC91-420F-ABD2-479AC4FB3F8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33355-8035-498D-BA6A-255F560E2A69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2CFB9-72CD-4071-894C-43FB2193E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7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2CFB9-72CD-4071-894C-43FB2193E3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04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2CFB9-72CD-4071-894C-43FB2193E39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7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B34D-81B6-4250-8A4D-5C02581F561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91D4-5D5A-4109-B7A9-F3E5524F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0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B34D-81B6-4250-8A4D-5C02581F561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91D4-5D5A-4109-B7A9-F3E5524F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2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B34D-81B6-4250-8A4D-5C02581F561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91D4-5D5A-4109-B7A9-F3E5524F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63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E7A1D-5EAC-4203-BA0C-006C630AB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2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B34D-81B6-4250-8A4D-5C02581F561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91D4-5D5A-4109-B7A9-F3E5524F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B34D-81B6-4250-8A4D-5C02581F561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91D4-5D5A-4109-B7A9-F3E5524F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8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B34D-81B6-4250-8A4D-5C02581F561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91D4-5D5A-4109-B7A9-F3E5524F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0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B34D-81B6-4250-8A4D-5C02581F561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91D4-5D5A-4109-B7A9-F3E5524F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1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B34D-81B6-4250-8A4D-5C02581F561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91D4-5D5A-4109-B7A9-F3E5524F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4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B34D-81B6-4250-8A4D-5C02581F561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91D4-5D5A-4109-B7A9-F3E5524F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4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B34D-81B6-4250-8A4D-5C02581F561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91D4-5D5A-4109-B7A9-F3E5524F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2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B34D-81B6-4250-8A4D-5C02581F561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91D4-5D5A-4109-B7A9-F3E5524F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5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BB34D-81B6-4250-8A4D-5C02581F5616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D91D4-5D5A-4109-B7A9-F3E5524F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1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30.xml"/><Relationship Id="rId7" Type="http://schemas.openxmlformats.org/officeDocument/2006/relationships/slide" Target="slide34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5" Type="http://schemas.openxmlformats.org/officeDocument/2006/relationships/slide" Target="slide32.xml"/><Relationship Id="rId4" Type="http://schemas.openxmlformats.org/officeDocument/2006/relationships/slide" Target="slide31.xml"/><Relationship Id="rId9" Type="http://schemas.openxmlformats.org/officeDocument/2006/relationships/slide" Target="slide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8.xml"/><Relationship Id="rId4" Type="http://schemas.openxmlformats.org/officeDocument/2006/relationships/image" Target="../media/image3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1066800" y="2133600"/>
            <a:ext cx="73914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TRƯỜNG THPT LONG TRƯỜNG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MÔN: CÔNG NGHỆ 10</a:t>
            </a:r>
            <a:endParaRPr lang="en-US" sz="3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082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43539"/>
            <a:ext cx="4876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Biện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pháp</a:t>
            </a:r>
            <a:endParaRPr lang="en-US" sz="3200" b="1" u="sng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CC"/>
                </a:solidFill>
              </a:rPr>
              <a:t>Phát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quang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bờ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bụi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rậm</a:t>
            </a:r>
            <a:r>
              <a:rPr lang="en-US" sz="3200" dirty="0">
                <a:solidFill>
                  <a:srgbClr val="0000CC"/>
                </a:solidFill>
              </a:rPr>
              <a:t>, </a:t>
            </a:r>
            <a:r>
              <a:rPr lang="en-US" sz="3200" dirty="0" err="1">
                <a:solidFill>
                  <a:srgbClr val="0000CC"/>
                </a:solidFill>
              </a:rPr>
              <a:t>vệ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sinh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đồng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ruộng</a:t>
            </a:r>
            <a:endParaRPr lang="en-US" sz="3200" dirty="0" smtClean="0"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983678" y="39914"/>
            <a:ext cx="4149436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Mục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đích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:</a:t>
            </a:r>
            <a:endParaRPr lang="en-US" sz="3200" b="1" u="sng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mất</a:t>
            </a:r>
            <a:r>
              <a:rPr lang="en-US" sz="3200" dirty="0" smtClean="0"/>
              <a:t> </a:t>
            </a:r>
            <a:r>
              <a:rPr lang="en-US" sz="3200" dirty="0" err="1"/>
              <a:t>nơi</a:t>
            </a:r>
            <a:r>
              <a:rPr lang="en-US" sz="3200" dirty="0"/>
              <a:t> </a:t>
            </a:r>
            <a:r>
              <a:rPr lang="en-US" sz="3200" dirty="0" err="1"/>
              <a:t>cư</a:t>
            </a:r>
            <a:r>
              <a:rPr lang="en-US" sz="3200" dirty="0"/>
              <a:t> </a:t>
            </a:r>
            <a:r>
              <a:rPr lang="en-US" sz="3200" dirty="0" err="1"/>
              <a:t>trú</a:t>
            </a:r>
            <a:r>
              <a:rPr lang="en-US" sz="3200" dirty="0"/>
              <a:t>,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/>
              <a:t>sâu</a:t>
            </a:r>
            <a:r>
              <a:rPr lang="en-US" sz="3200" dirty="0"/>
              <a:t> </a:t>
            </a:r>
            <a:r>
              <a:rPr lang="en-US" sz="3200" dirty="0" err="1"/>
              <a:t>bệnh</a:t>
            </a:r>
            <a:endParaRPr lang="en-US" sz="3200" dirty="0"/>
          </a:p>
        </p:txBody>
      </p:sp>
      <p:pic>
        <p:nvPicPr>
          <p:cNvPr id="10" name="Picture 2" descr="l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18" y="2628900"/>
            <a:ext cx="4609741" cy="315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Vu Dong Xuan se bi thieu nuoc tram tr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1" y="2469688"/>
            <a:ext cx="4343400" cy="32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98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43539"/>
            <a:ext cx="4876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Biện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pháp</a:t>
            </a:r>
            <a:endParaRPr lang="en-US" sz="3200" b="1" u="sng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00CC"/>
                </a:solidFill>
              </a:rPr>
              <a:t>Luân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canh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cây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trồng</a:t>
            </a:r>
            <a:endParaRPr lang="en-US" sz="3200" dirty="0" smtClean="0"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983678" y="39914"/>
            <a:ext cx="4149436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Mục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đích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:</a:t>
            </a:r>
            <a:endParaRPr lang="en-US" sz="3200" b="1" u="sng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sz="3200" dirty="0" err="1"/>
              <a:t>Cắt</a:t>
            </a:r>
            <a:r>
              <a:rPr lang="en-US" sz="3200" dirty="0"/>
              <a:t> </a:t>
            </a:r>
            <a:r>
              <a:rPr lang="en-US" sz="3200" dirty="0" err="1"/>
              <a:t>đứt</a:t>
            </a:r>
            <a:r>
              <a:rPr lang="en-US" sz="3200" dirty="0"/>
              <a:t> </a:t>
            </a:r>
            <a:r>
              <a:rPr lang="en-US" sz="3200" dirty="0" err="1"/>
              <a:t>nguồn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sâu</a:t>
            </a:r>
            <a:r>
              <a:rPr lang="en-US" sz="3200" dirty="0"/>
              <a:t>, </a:t>
            </a:r>
            <a:r>
              <a:rPr lang="en-US" sz="3200" dirty="0" err="1"/>
              <a:t>bệnh</a:t>
            </a:r>
            <a:endParaRPr lang="en-US" sz="3200" dirty="0"/>
          </a:p>
        </p:txBody>
      </p:sp>
      <p:pic>
        <p:nvPicPr>
          <p:cNvPr id="6" name="Picture 6" descr="images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4112"/>
            <a:ext cx="45720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images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4112"/>
            <a:ext cx="457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02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43539"/>
            <a:ext cx="48768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6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Biện</a:t>
            </a:r>
            <a:r>
              <a:rPr lang="en-US" sz="3600" b="1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pháp</a:t>
            </a:r>
            <a:endParaRPr lang="en-US" sz="3600" b="1" u="sng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3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983678" y="39914"/>
            <a:ext cx="4149436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nhập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8565252009098565_Rockwool trong ca ch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Khong_Hiem_Hang_Thanh_Long_Dip_T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76642"/>
            <a:ext cx="4267200" cy="325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06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29" y="1219200"/>
            <a:ext cx="8229600" cy="792163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rgbClr val="FF0000"/>
                </a:solidFill>
              </a:rPr>
              <a:t>I. </a:t>
            </a:r>
            <a:r>
              <a:rPr lang="en-US" sz="3200" b="1" dirty="0" err="1" smtClean="0">
                <a:solidFill>
                  <a:srgbClr val="FF0000"/>
                </a:solidFill>
              </a:rPr>
              <a:t>Nguồn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sâu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bệnh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hại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58686" y="0"/>
            <a:ext cx="6477000" cy="838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 15: ĐIỀU KIỆN PHÁT SINH, PHÁT TRIỂN CỦA SÂU BỆNH HẠI CÂY TRỒNG</a:t>
            </a:r>
            <a:endParaRPr lang="en-US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" y="2209800"/>
            <a:ext cx="82296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II. </a:t>
            </a:r>
            <a:r>
              <a:rPr lang="en-US" sz="3200" b="1" dirty="0" err="1" smtClean="0">
                <a:solidFill>
                  <a:srgbClr val="FF0000"/>
                </a:solidFill>
              </a:rPr>
              <a:t>Điều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kiện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khí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hậu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đất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đai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8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81400" cy="411163"/>
          </a:xfrm>
        </p:spPr>
        <p:txBody>
          <a:bodyPr/>
          <a:lstStyle/>
          <a:p>
            <a:pPr algn="l" eaLnBrk="1" hangingPunct="1"/>
            <a:r>
              <a:rPr lang="en-US" sz="2000" b="1" smtClean="0">
                <a:solidFill>
                  <a:schemeClr val="bg1"/>
                </a:solidFill>
              </a:rPr>
              <a:t>II. Điều kiện khí hậu, đất đai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81600" y="457200"/>
            <a:ext cx="3886200" cy="6248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" b="1" dirty="0" smtClean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152400"/>
            <a:ext cx="2895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Kiến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thức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cần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ghi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nhớ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" y="568036"/>
            <a:ext cx="5105400" cy="6248400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b="1" dirty="0" smtClean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381000"/>
            <a:ext cx="3406588" cy="41563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Phần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câu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hỏi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81662" y="914400"/>
            <a:ext cx="3481583" cy="1532727"/>
            <a:chOff x="5383908" y="1019640"/>
            <a:chExt cx="3481583" cy="1532727"/>
          </a:xfrm>
          <a:solidFill>
            <a:schemeClr val="accent3">
              <a:lumMod val="50000"/>
            </a:schemeClr>
          </a:solidFill>
        </p:grpSpPr>
        <p:sp>
          <p:nvSpPr>
            <p:cNvPr id="10" name="TextBox 9"/>
            <p:cNvSpPr txBox="1"/>
            <p:nvPr/>
          </p:nvSpPr>
          <p:spPr>
            <a:xfrm rot="21422185">
              <a:off x="5383908" y="1019640"/>
              <a:ext cx="3481583" cy="1532727"/>
            </a:xfrm>
            <a:prstGeom prst="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400" b="1" u="sng" dirty="0" smtClean="0">
                  <a:solidFill>
                    <a:schemeClr val="bg1"/>
                  </a:solidFill>
                </a:rPr>
                <a:t>1. </a:t>
              </a:r>
              <a:r>
                <a:rPr lang="en-US" sz="2400" b="1" u="sng" dirty="0" err="1" smtClean="0">
                  <a:solidFill>
                    <a:schemeClr val="bg1"/>
                  </a:solidFill>
                </a:rPr>
                <a:t>Nhiệt</a:t>
              </a:r>
              <a:r>
                <a:rPr lang="en-US" sz="2400" b="1" u="sng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u="sng" dirty="0" err="1" smtClean="0">
                  <a:solidFill>
                    <a:schemeClr val="bg1"/>
                  </a:solidFill>
                </a:rPr>
                <a:t>độ</a:t>
              </a:r>
              <a:r>
                <a:rPr lang="en-US" sz="2400" b="1" u="sng" dirty="0" smtClean="0">
                  <a:solidFill>
                    <a:schemeClr val="bg1"/>
                  </a:solidFill>
                </a:rPr>
                <a:t> MT: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giới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hạn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sống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của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sâu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hại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: 10- 52</a:t>
              </a:r>
              <a:r>
                <a:rPr lang="en-US" sz="2400" b="1" baseline="30000" dirty="0" smtClean="0">
                  <a:solidFill>
                    <a:schemeClr val="bg1"/>
                  </a:solidFill>
                </a:rPr>
                <a:t>0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C,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cực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thuận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25-30</a:t>
              </a:r>
              <a:r>
                <a:rPr lang="en-US" sz="2400" b="1" baseline="30000" dirty="0" smtClean="0">
                  <a:solidFill>
                    <a:schemeClr val="bg1"/>
                  </a:solidFill>
                </a:rPr>
                <a:t>0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C</a:t>
              </a:r>
              <a:r>
                <a:rPr lang="en-US" sz="2400" b="1" dirty="0">
                  <a:solidFill>
                    <a:schemeClr val="bg1"/>
                  </a:solidFill>
                </a:rPr>
                <a:t>.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384998" y="1249050"/>
              <a:ext cx="170746" cy="152400"/>
            </a:xfrm>
            <a:prstGeom prst="ellipse">
              <a:avLst/>
            </a:prstGeom>
            <a:solidFill>
              <a:srgbClr val="FFC0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464548"/>
              </p:ext>
            </p:extLst>
          </p:nvPr>
        </p:nvGraphicFramePr>
        <p:xfrm>
          <a:off x="0" y="1793875"/>
          <a:ext cx="6299200" cy="506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5334000" y="2872742"/>
            <a:ext cx="3597485" cy="3453253"/>
            <a:chOff x="5392985" y="3329942"/>
            <a:chExt cx="3597485" cy="3453253"/>
          </a:xfrm>
          <a:solidFill>
            <a:schemeClr val="accent3">
              <a:lumMod val="50000"/>
            </a:schemeClr>
          </a:solidFill>
        </p:grpSpPr>
        <p:sp>
          <p:nvSpPr>
            <p:cNvPr id="11" name="TextBox 10"/>
            <p:cNvSpPr txBox="1"/>
            <p:nvPr/>
          </p:nvSpPr>
          <p:spPr>
            <a:xfrm rot="207065">
              <a:off x="5392985" y="3329942"/>
              <a:ext cx="3597485" cy="3453253"/>
            </a:xfrm>
            <a:prstGeom prst="rect">
              <a:avLst/>
            </a:prstGeom>
            <a:grpFill/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400" b="1" dirty="0" err="1" smtClean="0">
                  <a:solidFill>
                    <a:schemeClr val="bg1"/>
                  </a:solidFill>
                </a:rPr>
                <a:t>Nhiệt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độ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MT </a:t>
              </a:r>
              <a:r>
                <a:rPr lang="en-US" sz="2400" b="1" dirty="0" err="1">
                  <a:solidFill>
                    <a:schemeClr val="bg1"/>
                  </a:solidFill>
                </a:rPr>
                <a:t>ả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nh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hưởng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trực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tiếp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đến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:</a:t>
              </a:r>
            </a:p>
            <a:p>
              <a:pPr algn="ctr">
                <a:lnSpc>
                  <a:spcPct val="130000"/>
                </a:lnSpc>
              </a:pPr>
              <a:r>
                <a:rPr lang="en-US" sz="2400" b="1" dirty="0" smtClean="0">
                  <a:solidFill>
                    <a:schemeClr val="bg1"/>
                  </a:solidFill>
                </a:rPr>
                <a:t>(1)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sự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phát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sinh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,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phát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triển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của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sâu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hại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.</a:t>
              </a:r>
            </a:p>
            <a:p>
              <a:pPr algn="ctr">
                <a:lnSpc>
                  <a:spcPct val="130000"/>
                </a:lnSpc>
              </a:pPr>
              <a:r>
                <a:rPr lang="en-US" sz="2400" b="1" dirty="0" smtClean="0">
                  <a:solidFill>
                    <a:schemeClr val="bg1"/>
                  </a:solidFill>
                </a:rPr>
                <a:t>(2)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Quá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trình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xâm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nhập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và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lây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lan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của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bệnh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hại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</a:p>
            <a:p>
              <a:pPr>
                <a:lnSpc>
                  <a:spcPct val="130000"/>
                </a:lnSpc>
              </a:pP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519906" y="3429000"/>
              <a:ext cx="170746" cy="152400"/>
            </a:xfrm>
            <a:prstGeom prst="ellipse">
              <a:avLst/>
            </a:prstGeom>
            <a:solidFill>
              <a:srgbClr val="FFC000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81000" y="838200"/>
            <a:ext cx="4724400" cy="110799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</a:rPr>
              <a:t>1. </a:t>
            </a:r>
            <a:r>
              <a:rPr lang="en-US" sz="2200" b="1" dirty="0" err="1" smtClean="0">
                <a:solidFill>
                  <a:srgbClr val="002060"/>
                </a:solidFill>
              </a:rPr>
              <a:t>Quan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sát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biểu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đồ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sau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cho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biết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khoảng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nhiệt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độ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sâu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hại</a:t>
            </a:r>
            <a:r>
              <a:rPr lang="en-US" sz="2200" b="1" dirty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có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thể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sống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nhiệt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độ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sâu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hại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phát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triển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mạnh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nhất</a:t>
            </a:r>
            <a:r>
              <a:rPr lang="en-US" sz="2200" b="1" dirty="0" smtClean="0">
                <a:solidFill>
                  <a:srgbClr val="002060"/>
                </a:solidFill>
              </a:rPr>
              <a:t>?</a:t>
            </a:r>
            <a:endParaRPr lang="en-US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6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81400" cy="411163"/>
          </a:xfrm>
        </p:spPr>
        <p:txBody>
          <a:bodyPr/>
          <a:lstStyle/>
          <a:p>
            <a:pPr algn="l" eaLnBrk="1" hangingPunct="1"/>
            <a:r>
              <a:rPr lang="en-US" sz="2000" b="1" smtClean="0">
                <a:solidFill>
                  <a:schemeClr val="bg1"/>
                </a:solidFill>
              </a:rPr>
              <a:t>II. Điều kiện khí hậu, đất đai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53000" y="457200"/>
            <a:ext cx="4114800" cy="6248400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152400"/>
            <a:ext cx="2895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Kiến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thức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cần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ghi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nhớ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6982" y="568036"/>
            <a:ext cx="4724400" cy="6248400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381000"/>
            <a:ext cx="3406588" cy="41563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Phần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câu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hỏi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07341" y="838301"/>
            <a:ext cx="3597485" cy="1830425"/>
            <a:chOff x="5307341" y="882287"/>
            <a:chExt cx="3597485" cy="1830425"/>
          </a:xfrm>
          <a:solidFill>
            <a:srgbClr val="00B050"/>
          </a:solidFill>
        </p:grpSpPr>
        <p:sp>
          <p:nvSpPr>
            <p:cNvPr id="12" name="TextBox 11"/>
            <p:cNvSpPr txBox="1"/>
            <p:nvPr/>
          </p:nvSpPr>
          <p:spPr>
            <a:xfrm rot="200640">
              <a:off x="5307341" y="958386"/>
              <a:ext cx="3597485" cy="1754326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002060"/>
                  </a:solidFill>
                </a:rPr>
                <a:t>Nhiệt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độ</a:t>
              </a:r>
              <a:r>
                <a:rPr lang="en-US" b="1" dirty="0" smtClean="0">
                  <a:solidFill>
                    <a:srgbClr val="002060"/>
                  </a:solidFill>
                </a:rPr>
                <a:t> MT </a:t>
              </a:r>
              <a:r>
                <a:rPr lang="en-US" b="1" dirty="0" err="1">
                  <a:solidFill>
                    <a:srgbClr val="002060"/>
                  </a:solidFill>
                </a:rPr>
                <a:t>ả</a:t>
              </a:r>
              <a:r>
                <a:rPr lang="en-US" b="1" dirty="0" err="1" smtClean="0">
                  <a:solidFill>
                    <a:srgbClr val="002060"/>
                  </a:solidFill>
                </a:rPr>
                <a:t>nh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hưởng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trực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tiếp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đến</a:t>
              </a:r>
              <a:r>
                <a:rPr lang="en-US" b="1" dirty="0" smtClean="0">
                  <a:solidFill>
                    <a:srgbClr val="002060"/>
                  </a:solidFill>
                </a:rPr>
                <a:t>:</a:t>
              </a:r>
            </a:p>
            <a:p>
              <a:pPr algn="ctr"/>
              <a:r>
                <a:rPr lang="en-US" b="1" dirty="0" smtClean="0">
                  <a:solidFill>
                    <a:srgbClr val="002060"/>
                  </a:solidFill>
                </a:rPr>
                <a:t>(1)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sự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phát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sinh</a:t>
              </a:r>
              <a:r>
                <a:rPr lang="en-US" b="1" dirty="0" smtClean="0">
                  <a:solidFill>
                    <a:srgbClr val="002060"/>
                  </a:solidFill>
                </a:rPr>
                <a:t>,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phát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triển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của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sâu</a:t>
              </a:r>
              <a:r>
                <a:rPr lang="en-US" b="1" dirty="0" smtClean="0">
                  <a:solidFill>
                    <a:srgbClr val="002060"/>
                  </a:solidFill>
                </a:rPr>
                <a:t>,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bệnh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hại</a:t>
              </a:r>
              <a:r>
                <a:rPr lang="en-US" b="1" dirty="0" smtClean="0">
                  <a:solidFill>
                    <a:srgbClr val="002060"/>
                  </a:solidFill>
                </a:rPr>
                <a:t>.</a:t>
              </a:r>
            </a:p>
            <a:p>
              <a:pPr algn="ctr"/>
              <a:r>
                <a:rPr lang="en-US" b="1" dirty="0" smtClean="0">
                  <a:solidFill>
                    <a:srgbClr val="002060"/>
                  </a:solidFill>
                </a:rPr>
                <a:t>(2)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Quá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trình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xâm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nhập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và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lây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lan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của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bệnh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hại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13" name="Oval 12"/>
            <p:cNvSpPr/>
            <p:nvPr/>
          </p:nvSpPr>
          <p:spPr>
            <a:xfrm rot="21593575">
              <a:off x="5410334" y="882287"/>
              <a:ext cx="108008" cy="143205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29200" y="2971800"/>
            <a:ext cx="3923729" cy="3349956"/>
            <a:chOff x="5334000" y="2709208"/>
            <a:chExt cx="3618929" cy="3349956"/>
          </a:xfrm>
        </p:grpSpPr>
        <p:sp>
          <p:nvSpPr>
            <p:cNvPr id="5" name="TextBox 4"/>
            <p:cNvSpPr txBox="1"/>
            <p:nvPr/>
          </p:nvSpPr>
          <p:spPr>
            <a:xfrm>
              <a:off x="5334000" y="2709208"/>
              <a:ext cx="3618929" cy="3349956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99003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</a:rPr>
                <a:t>2.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u="sng" dirty="0" err="1" smtClean="0">
                  <a:solidFill>
                    <a:srgbClr val="FF0000"/>
                  </a:solidFill>
                  <a:latin typeface="Times New Roman" pitchFamily="18" charset="0"/>
                </a:rPr>
                <a:t>Độ</a:t>
              </a:r>
              <a:r>
                <a:rPr lang="en-US" sz="2400" u="sng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400" u="sng" dirty="0" err="1" smtClean="0">
                  <a:solidFill>
                    <a:srgbClr val="FF0000"/>
                  </a:solidFill>
                  <a:latin typeface="Times New Roman" pitchFamily="18" charset="0"/>
                </a:rPr>
                <a:t>ẩm</a:t>
              </a:r>
              <a:r>
                <a:rPr lang="en-US" sz="2400" u="sng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400" u="sng" dirty="0" err="1" smtClean="0">
                  <a:solidFill>
                    <a:srgbClr val="FF0000"/>
                  </a:solidFill>
                  <a:latin typeface="Times New Roman" pitchFamily="18" charset="0"/>
                </a:rPr>
                <a:t>không</a:t>
              </a:r>
              <a:r>
                <a:rPr lang="en-US" sz="2400" u="sng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400" u="sng" dirty="0" err="1" smtClean="0">
                  <a:solidFill>
                    <a:srgbClr val="FF0000"/>
                  </a:solidFill>
                  <a:latin typeface="Times New Roman" pitchFamily="18" charset="0"/>
                </a:rPr>
                <a:t>khí</a:t>
              </a:r>
              <a:r>
                <a:rPr lang="en-US" sz="2400" u="sng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400" u="sng" dirty="0" err="1" smtClean="0">
                  <a:solidFill>
                    <a:srgbClr val="FF0000"/>
                  </a:solidFill>
                  <a:latin typeface="Times New Roman" pitchFamily="18" charset="0"/>
                </a:rPr>
                <a:t>và</a:t>
              </a:r>
              <a:r>
                <a:rPr lang="en-US" sz="2400" u="sng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400" u="sng" dirty="0" err="1" smtClean="0">
                  <a:solidFill>
                    <a:srgbClr val="FF0000"/>
                  </a:solidFill>
                  <a:latin typeface="Times New Roman" pitchFamily="18" charset="0"/>
                </a:rPr>
                <a:t>lượng</a:t>
              </a:r>
              <a:r>
                <a:rPr lang="en-US" sz="2400" u="sng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400" u="sng" dirty="0" err="1" smtClean="0">
                  <a:solidFill>
                    <a:srgbClr val="FF0000"/>
                  </a:solidFill>
                  <a:latin typeface="Times New Roman" pitchFamily="18" charset="0"/>
                </a:rPr>
                <a:t>mưa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</a:rPr>
                <a:t>: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ảnh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hưởng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đến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sinh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trưởng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</a:rPr>
                <a:t>, </a:t>
              </a:r>
              <a:r>
                <a:rPr lang="en-US" sz="2400" b="1" u="sng" dirty="0" err="1" smtClean="0">
                  <a:solidFill>
                    <a:srgbClr val="FF0000"/>
                  </a:solidFill>
                  <a:latin typeface="Times New Roman" pitchFamily="18" charset="0"/>
                </a:rPr>
                <a:t>phát</a:t>
              </a:r>
              <a:r>
                <a:rPr lang="en-US" sz="2400" b="1" u="sng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400" b="1" u="sng" dirty="0" err="1" smtClean="0">
                  <a:solidFill>
                    <a:srgbClr val="FF0000"/>
                  </a:solidFill>
                  <a:latin typeface="Times New Roman" pitchFamily="18" charset="0"/>
                </a:rPr>
                <a:t>dục</a:t>
              </a:r>
              <a:r>
                <a:rPr lang="en-US" sz="2400" b="1" u="sng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của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côn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itchFamily="18" charset="0"/>
                </a:rPr>
                <a:t>trùng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itchFamily="18" charset="0"/>
                </a:rPr>
                <a:t>vì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itchFamily="18" charset="0"/>
                </a:rPr>
                <a:t>lượng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itchFamily="18" charset="0"/>
                </a:rPr>
                <a:t>nước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itchFamily="18" charset="0"/>
                </a:rPr>
                <a:t>trong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itchFamily="18" charset="0"/>
                </a:rPr>
                <a:t>cơ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itchFamily="18" charset="0"/>
                </a:rPr>
                <a:t>thể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itchFamily="18" charset="0"/>
                </a:rPr>
                <a:t>sâu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itchFamily="18" charset="0"/>
                </a:rPr>
                <a:t>hại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itchFamily="18" charset="0"/>
                </a:rPr>
                <a:t>biến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itchFamily="18" charset="0"/>
                </a:rPr>
                <a:t>đổi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itchFamily="18" charset="0"/>
                </a:rPr>
                <a:t>theo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itchFamily="18" charset="0"/>
                </a:rPr>
                <a:t>độ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itchFamily="18" charset="0"/>
                </a:rPr>
                <a:t>ẩm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itchFamily="18" charset="0"/>
                </a:rPr>
                <a:t>không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itchFamily="18" charset="0"/>
                </a:rPr>
                <a:t>khí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&amp;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itchFamily="18" charset="0"/>
                </a:rPr>
                <a:t>lượng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Times New Roman" pitchFamily="18" charset="0"/>
                </a:rPr>
                <a:t>mưa</a:t>
              </a:r>
              <a:r>
                <a:rPr lang="en-US" sz="2400" dirty="0" smtClean="0">
                  <a:solidFill>
                    <a:srgbClr val="002060"/>
                  </a:solidFill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14" name="Oval 13"/>
            <p:cNvSpPr/>
            <p:nvPr/>
          </p:nvSpPr>
          <p:spPr>
            <a:xfrm flipV="1">
              <a:off x="8610600" y="2815018"/>
              <a:ext cx="154082" cy="210310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04800" y="838200"/>
            <a:ext cx="4440382" cy="110799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</a:rPr>
              <a:t>2. </a:t>
            </a:r>
            <a:r>
              <a:rPr lang="en-US" sz="2200" b="1" dirty="0" err="1" smtClean="0">
                <a:solidFill>
                  <a:srgbClr val="002060"/>
                </a:solidFill>
              </a:rPr>
              <a:t>Độ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ẩm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không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khí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lượng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mưa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ảnh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hưởng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như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thế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nào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đến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sâu</a:t>
            </a:r>
            <a:r>
              <a:rPr lang="en-US" sz="2200" b="1" dirty="0" smtClean="0">
                <a:solidFill>
                  <a:srgbClr val="002060"/>
                </a:solidFill>
              </a:rPr>
              <a:t>, </a:t>
            </a:r>
            <a:r>
              <a:rPr lang="en-US" sz="2200" b="1" dirty="0" err="1" smtClean="0">
                <a:solidFill>
                  <a:srgbClr val="002060"/>
                </a:solidFill>
              </a:rPr>
              <a:t>bệnh</a:t>
            </a:r>
            <a:r>
              <a:rPr lang="en-US" sz="2200" b="1" dirty="0" smtClean="0">
                <a:solidFill>
                  <a:srgbClr val="002060"/>
                </a:solidFill>
              </a:rPr>
              <a:t>?</a:t>
            </a:r>
            <a:endParaRPr lang="en-US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0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81400" cy="411163"/>
          </a:xfrm>
        </p:spPr>
        <p:txBody>
          <a:bodyPr/>
          <a:lstStyle/>
          <a:p>
            <a:pPr algn="l" eaLnBrk="1" hangingPunct="1"/>
            <a:r>
              <a:rPr lang="en-US" sz="2000" b="1" smtClean="0">
                <a:solidFill>
                  <a:schemeClr val="bg1"/>
                </a:solidFill>
              </a:rPr>
              <a:t>II. Điều kiện khí hậu, đất đai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81600" y="457200"/>
            <a:ext cx="3886200" cy="6248400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152400"/>
            <a:ext cx="2895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Kiến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thức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cần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ghi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nhớ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" y="568036"/>
            <a:ext cx="4724400" cy="6248400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381000"/>
            <a:ext cx="3406588" cy="41563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Phần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câu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hỏi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34000" y="838200"/>
            <a:ext cx="3618929" cy="1412694"/>
            <a:chOff x="5334000" y="2709208"/>
            <a:chExt cx="3618929" cy="1412694"/>
          </a:xfrm>
        </p:grpSpPr>
        <p:sp>
          <p:nvSpPr>
            <p:cNvPr id="5" name="TextBox 4"/>
            <p:cNvSpPr txBox="1"/>
            <p:nvPr/>
          </p:nvSpPr>
          <p:spPr>
            <a:xfrm>
              <a:off x="5334000" y="2709208"/>
              <a:ext cx="3618929" cy="141269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200" dirty="0" smtClean="0">
                  <a:solidFill>
                    <a:srgbClr val="002060"/>
                  </a:solidFill>
                  <a:latin typeface="+mj-lt"/>
                </a:rPr>
                <a:t>-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+mj-lt"/>
                </a:rPr>
                <a:t>lượng</a:t>
              </a:r>
              <a:r>
                <a:rPr lang="en-US" sz="2200" b="1" dirty="0" smtClean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+mj-lt"/>
                </a:rPr>
                <a:t>nước</a:t>
              </a:r>
              <a:r>
                <a:rPr lang="en-US" sz="2200" b="1" dirty="0" smtClean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+mj-lt"/>
                </a:rPr>
                <a:t>trong</a:t>
              </a:r>
              <a:r>
                <a:rPr lang="en-US" sz="2200" b="1" dirty="0" smtClean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+mj-lt"/>
                </a:rPr>
                <a:t>cơ</a:t>
              </a:r>
              <a:r>
                <a:rPr lang="en-US" sz="2200" b="1" dirty="0" smtClean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+mj-lt"/>
                </a:rPr>
                <a:t>thể</a:t>
              </a:r>
              <a:r>
                <a:rPr lang="en-US" sz="2200" b="1" dirty="0" smtClean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+mj-lt"/>
                </a:rPr>
                <a:t>sâu</a:t>
              </a:r>
              <a:r>
                <a:rPr lang="en-US" sz="2200" b="1" dirty="0" smtClean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+mj-lt"/>
                </a:rPr>
                <a:t>hại</a:t>
              </a:r>
              <a:r>
                <a:rPr lang="en-US" sz="2200" b="1" dirty="0" smtClean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+mj-lt"/>
                </a:rPr>
                <a:t>biến</a:t>
              </a:r>
              <a:r>
                <a:rPr lang="en-US" sz="2200" b="1" dirty="0" smtClean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+mj-lt"/>
                </a:rPr>
                <a:t>đổi</a:t>
              </a:r>
              <a:r>
                <a:rPr lang="en-US" sz="2200" b="1" dirty="0" smtClean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+mj-lt"/>
                </a:rPr>
                <a:t>theo</a:t>
              </a:r>
              <a:r>
                <a:rPr lang="en-US" sz="2200" b="1" dirty="0" smtClean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+mj-lt"/>
                </a:rPr>
                <a:t>độ</a:t>
              </a:r>
              <a:r>
                <a:rPr lang="en-US" sz="2200" b="1" dirty="0" smtClean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+mj-lt"/>
                </a:rPr>
                <a:t>ẩm</a:t>
              </a:r>
              <a:r>
                <a:rPr lang="en-US" sz="2200" b="1" dirty="0" smtClean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+mj-lt"/>
                </a:rPr>
                <a:t>không</a:t>
              </a:r>
              <a:r>
                <a:rPr lang="en-US" sz="2200" b="1" dirty="0" smtClean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+mj-lt"/>
                </a:rPr>
                <a:t>khí</a:t>
              </a:r>
              <a:r>
                <a:rPr lang="en-US" sz="2200" b="1" dirty="0" smtClean="0">
                  <a:solidFill>
                    <a:srgbClr val="002060"/>
                  </a:solidFill>
                  <a:latin typeface="+mj-lt"/>
                </a:rPr>
                <a:t> &amp;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+mj-lt"/>
                </a:rPr>
                <a:t>lượng</a:t>
              </a:r>
              <a:r>
                <a:rPr lang="en-US" sz="2200" b="1" dirty="0" smtClean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+mj-lt"/>
                </a:rPr>
                <a:t>mưa</a:t>
              </a:r>
              <a:r>
                <a:rPr lang="en-US" sz="2200" b="1" dirty="0" smtClean="0">
                  <a:solidFill>
                    <a:srgbClr val="002060"/>
                  </a:solidFill>
                  <a:latin typeface="+mj-lt"/>
                </a:rPr>
                <a:t>.</a:t>
              </a:r>
            </a:p>
          </p:txBody>
        </p:sp>
        <p:sp>
          <p:nvSpPr>
            <p:cNvPr id="14" name="Oval 13"/>
            <p:cNvSpPr/>
            <p:nvPr/>
          </p:nvSpPr>
          <p:spPr>
            <a:xfrm flipV="1">
              <a:off x="5408518" y="2761490"/>
              <a:ext cx="154082" cy="21031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220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rot="224751">
            <a:off x="5340469" y="2051922"/>
            <a:ext cx="3598147" cy="2287896"/>
            <a:chOff x="5293882" y="4387163"/>
            <a:chExt cx="3598147" cy="2287896"/>
          </a:xfrm>
        </p:grpSpPr>
        <p:sp>
          <p:nvSpPr>
            <p:cNvPr id="25" name="TextBox 24"/>
            <p:cNvSpPr txBox="1"/>
            <p:nvPr/>
          </p:nvSpPr>
          <p:spPr>
            <a:xfrm rot="21085144">
              <a:off x="5293882" y="4585256"/>
              <a:ext cx="3598147" cy="2089803"/>
            </a:xfrm>
            <a:prstGeom prst="rect">
              <a:avLst/>
            </a:prstGeom>
            <a:solidFill>
              <a:srgbClr val="FFFF00"/>
            </a:solidFill>
            <a:ln w="635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en-US" sz="2400" dirty="0" smtClean="0">
                  <a:solidFill>
                    <a:srgbClr val="002060"/>
                  </a:solidFill>
                </a:rPr>
                <a:t>-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Nếu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Độ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ẩm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thấp</a:t>
              </a:r>
              <a:r>
                <a:rPr lang="en-US" sz="2400" dirty="0" smtClean="0">
                  <a:solidFill>
                    <a:srgbClr val="002060"/>
                  </a:solidFill>
                </a:rPr>
                <a:t> =&gt;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Côn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trùng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bị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chết</a:t>
              </a:r>
              <a:endParaRPr lang="en-US" sz="2400" dirty="0" smtClean="0">
                <a:solidFill>
                  <a:srgbClr val="002060"/>
                </a:solidFill>
              </a:endParaRPr>
            </a:p>
            <a:p>
              <a:pPr>
                <a:lnSpc>
                  <a:spcPct val="130000"/>
                </a:lnSpc>
                <a:spcBef>
                  <a:spcPts val="600"/>
                </a:spcBef>
              </a:pPr>
              <a:r>
                <a:rPr lang="en-US" sz="2400" dirty="0" smtClean="0">
                  <a:solidFill>
                    <a:srgbClr val="002060"/>
                  </a:solidFill>
                </a:rPr>
                <a:t>-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Nếu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độ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ẩm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cao</a:t>
              </a:r>
              <a:r>
                <a:rPr lang="en-US" sz="2400" dirty="0" smtClean="0">
                  <a:solidFill>
                    <a:srgbClr val="002060"/>
                  </a:solidFill>
                </a:rPr>
                <a:t> (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mưa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nhiều</a:t>
              </a:r>
              <a:r>
                <a:rPr lang="en-US" sz="2400" dirty="0" smtClean="0">
                  <a:solidFill>
                    <a:srgbClr val="002060"/>
                  </a:solidFill>
                </a:rPr>
                <a:t>) =&gt;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Nhiều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sâu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bệnh</a:t>
              </a:r>
              <a:endParaRPr lang="en-US" sz="24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8506036" y="4387163"/>
              <a:ext cx="154082" cy="210310"/>
            </a:xfrm>
            <a:prstGeom prst="ellipse">
              <a:avLst/>
            </a:prstGeom>
            <a:solidFill>
              <a:srgbClr val="990033"/>
            </a:solidFill>
            <a:ln w="6350">
              <a:solidFill>
                <a:srgbClr val="99003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  <a:spcBef>
                  <a:spcPts val="1200"/>
                </a:spcBef>
              </a:pPr>
              <a:endParaRPr lang="en-US" sz="24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29972" y="2111707"/>
            <a:ext cx="2895600" cy="4621602"/>
            <a:chOff x="914400" y="1931598"/>
            <a:chExt cx="2895600" cy="4621602"/>
          </a:xfrm>
        </p:grpSpPr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2146109" y="4114800"/>
              <a:ext cx="166389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af-ZA" sz="2000" b="1" dirty="0">
                  <a:solidFill>
                    <a:srgbClr val="CC3300"/>
                  </a:solidFill>
                </a:rPr>
                <a:t>Độ ẩm thấp</a:t>
              </a:r>
            </a:p>
          </p:txBody>
        </p:sp>
        <p:sp>
          <p:nvSpPr>
            <p:cNvPr id="19" name="AutoShape 23"/>
            <p:cNvSpPr>
              <a:spLocks noChangeArrowheads="1"/>
            </p:cNvSpPr>
            <p:nvPr/>
          </p:nvSpPr>
          <p:spPr bwMode="auto">
            <a:xfrm rot="5400000">
              <a:off x="1830572" y="4253901"/>
              <a:ext cx="636198" cy="152400"/>
            </a:xfrm>
            <a:prstGeom prst="rightArrow">
              <a:avLst>
                <a:gd name="adj1" fmla="val 50000"/>
                <a:gd name="adj2" fmla="val 1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af-ZA" sz="2800">
                <a:latin typeface="Arial" charset="0"/>
              </a:endParaRPr>
            </a:p>
          </p:txBody>
        </p:sp>
        <p:pic>
          <p:nvPicPr>
            <p:cNvPr id="20" name="Picture 24" descr="sau kh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772" y="4648200"/>
              <a:ext cx="2606001" cy="1905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5" descr="1238059395_nv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931598"/>
              <a:ext cx="2776729" cy="2080404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cross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</p:grpSp>
      <p:grpSp>
        <p:nvGrpSpPr>
          <p:cNvPr id="22" name="Group 21"/>
          <p:cNvGrpSpPr/>
          <p:nvPr/>
        </p:nvGrpSpPr>
        <p:grpSpPr>
          <a:xfrm>
            <a:off x="5257800" y="4389809"/>
            <a:ext cx="3750547" cy="2042650"/>
            <a:chOff x="5200935" y="2968176"/>
            <a:chExt cx="3750547" cy="2042650"/>
          </a:xfrm>
        </p:grpSpPr>
        <p:sp>
          <p:nvSpPr>
            <p:cNvPr id="23" name="TextBox 22"/>
            <p:cNvSpPr txBox="1"/>
            <p:nvPr/>
          </p:nvSpPr>
          <p:spPr>
            <a:xfrm>
              <a:off x="5200935" y="2997967"/>
              <a:ext cx="3750547" cy="2012859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400" dirty="0" smtClean="0">
                  <a:solidFill>
                    <a:srgbClr val="002060"/>
                  </a:solidFill>
                </a:rPr>
                <a:t>-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Ảnh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hưởng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gián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tiếp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thông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qua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thức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ăn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(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khí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hậu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phù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hợp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cây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trồng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phát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triển</a:t>
              </a:r>
              <a:r>
                <a:rPr lang="en-US" sz="2400" dirty="0" smtClean="0">
                  <a:solidFill>
                    <a:srgbClr val="002060"/>
                  </a:solidFill>
                </a:rPr>
                <a:t>)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5299364" y="2968176"/>
              <a:ext cx="154082" cy="210310"/>
            </a:xfrm>
            <a:prstGeom prst="ellipse">
              <a:avLst/>
            </a:prstGeom>
            <a:solidFill>
              <a:srgbClr val="990033"/>
            </a:solidFill>
            <a:ln>
              <a:solidFill>
                <a:srgbClr val="99003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  <a:spcBef>
                  <a:spcPts val="1200"/>
                </a:spcBef>
              </a:pPr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6200" y="890482"/>
            <a:ext cx="4528136" cy="110799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</a:rPr>
              <a:t>3</a:t>
            </a:r>
            <a:r>
              <a:rPr lang="en-US" sz="2200" b="1" dirty="0" smtClean="0">
                <a:solidFill>
                  <a:srgbClr val="002060"/>
                </a:solidFill>
              </a:rPr>
              <a:t>. </a:t>
            </a:r>
            <a:r>
              <a:rPr lang="en-US" sz="2200" b="1" dirty="0" err="1" smtClean="0">
                <a:solidFill>
                  <a:srgbClr val="002060"/>
                </a:solidFill>
              </a:rPr>
              <a:t>Hãy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nêu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ảnh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hưởng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u="sng" dirty="0" err="1" smtClean="0">
                <a:solidFill>
                  <a:srgbClr val="FF0000"/>
                </a:solidFill>
              </a:rPr>
              <a:t>trực</a:t>
            </a:r>
            <a:r>
              <a:rPr lang="en-US" sz="2200" b="1" u="sng" dirty="0" smtClean="0">
                <a:solidFill>
                  <a:srgbClr val="FF0000"/>
                </a:solidFill>
              </a:rPr>
              <a:t> </a:t>
            </a:r>
            <a:r>
              <a:rPr lang="en-US" sz="2200" b="1" u="sng" dirty="0" err="1" smtClean="0">
                <a:solidFill>
                  <a:srgbClr val="FF0000"/>
                </a:solidFill>
              </a:rPr>
              <a:t>tiếp</a:t>
            </a:r>
            <a:r>
              <a:rPr lang="en-US" sz="2200" b="1" u="sng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u="sng" dirty="0" err="1" smtClean="0">
                <a:solidFill>
                  <a:srgbClr val="FF0000"/>
                </a:solidFill>
              </a:rPr>
              <a:t>gián</a:t>
            </a:r>
            <a:r>
              <a:rPr lang="en-US" sz="2200" b="1" u="sng" dirty="0" smtClean="0">
                <a:solidFill>
                  <a:srgbClr val="FF0000"/>
                </a:solidFill>
              </a:rPr>
              <a:t> </a:t>
            </a:r>
            <a:r>
              <a:rPr lang="en-US" sz="2200" b="1" u="sng" dirty="0" err="1" smtClean="0">
                <a:solidFill>
                  <a:srgbClr val="FF0000"/>
                </a:solidFill>
              </a:rPr>
              <a:t>tiếp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của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độ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ẩm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và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lượng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mưa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lên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sâu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bệnh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</a:rPr>
              <a:t>hại</a:t>
            </a:r>
            <a:r>
              <a:rPr lang="en-US" sz="2200" b="1" dirty="0" smtClean="0">
                <a:solidFill>
                  <a:srgbClr val="002060"/>
                </a:solidFill>
              </a:rPr>
              <a:t>?</a:t>
            </a:r>
            <a:endParaRPr lang="en-US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81400" cy="411163"/>
          </a:xfrm>
        </p:spPr>
        <p:txBody>
          <a:bodyPr/>
          <a:lstStyle/>
          <a:p>
            <a:pPr algn="l" eaLnBrk="1" hangingPunct="1"/>
            <a:r>
              <a:rPr lang="en-US" sz="2000" b="1" smtClean="0">
                <a:solidFill>
                  <a:schemeClr val="bg1"/>
                </a:solidFill>
              </a:rPr>
              <a:t>II. Điều kiện khí hậu, đất đai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80709" y="457200"/>
            <a:ext cx="4114800" cy="6248400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152400"/>
            <a:ext cx="2895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Kiến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thức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cần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ghi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nhớ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" y="568036"/>
            <a:ext cx="4724400" cy="6248400"/>
          </a:xfrm>
          <a:prstGeom prst="roundRect">
            <a:avLst/>
          </a:prstGeo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381000"/>
            <a:ext cx="3406588" cy="41563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Phần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câu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hỏi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00935" y="838200"/>
            <a:ext cx="3750547" cy="1445692"/>
            <a:chOff x="5200935" y="4343400"/>
            <a:chExt cx="3750547" cy="1445692"/>
          </a:xfrm>
        </p:grpSpPr>
        <p:sp>
          <p:nvSpPr>
            <p:cNvPr id="18" name="TextBox 17"/>
            <p:cNvSpPr txBox="1"/>
            <p:nvPr/>
          </p:nvSpPr>
          <p:spPr>
            <a:xfrm>
              <a:off x="5200935" y="4411920"/>
              <a:ext cx="3750547" cy="137717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200" dirty="0" smtClean="0">
                  <a:solidFill>
                    <a:srgbClr val="002060"/>
                  </a:solidFill>
                </a:rPr>
                <a:t>- </a:t>
              </a:r>
              <a:r>
                <a:rPr lang="en-US" sz="2200" b="1" dirty="0" err="1" smtClean="0">
                  <a:solidFill>
                    <a:srgbClr val="002060"/>
                  </a:solidFill>
                </a:rPr>
                <a:t>Ảnh</a:t>
              </a:r>
              <a:r>
                <a:rPr lang="en-US" sz="22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</a:rPr>
                <a:t>hưởng</a:t>
              </a:r>
              <a:r>
                <a:rPr lang="en-US" sz="22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</a:rPr>
                <a:t>gián</a:t>
              </a:r>
              <a:r>
                <a:rPr lang="en-US" sz="22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</a:rPr>
                <a:t>tiếp</a:t>
              </a:r>
              <a:r>
                <a:rPr lang="en-US" sz="22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</a:rPr>
                <a:t>thông</a:t>
              </a:r>
              <a:r>
                <a:rPr lang="en-US" sz="2200" b="1" dirty="0" smtClean="0">
                  <a:solidFill>
                    <a:srgbClr val="002060"/>
                  </a:solidFill>
                </a:rPr>
                <a:t> qua </a:t>
              </a:r>
              <a:r>
                <a:rPr lang="en-US" sz="2200" b="1" dirty="0" err="1" smtClean="0">
                  <a:solidFill>
                    <a:srgbClr val="002060"/>
                  </a:solidFill>
                </a:rPr>
                <a:t>thức</a:t>
              </a:r>
              <a:r>
                <a:rPr lang="en-US" sz="22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</a:rPr>
                <a:t>ăn</a:t>
              </a:r>
              <a:r>
                <a:rPr lang="en-US" sz="2200" b="1" dirty="0" smtClean="0">
                  <a:solidFill>
                    <a:srgbClr val="002060"/>
                  </a:solidFill>
                </a:rPr>
                <a:t> (</a:t>
              </a:r>
              <a:r>
                <a:rPr lang="en-US" sz="2200" dirty="0" err="1" smtClean="0">
                  <a:solidFill>
                    <a:srgbClr val="002060"/>
                  </a:solidFill>
                </a:rPr>
                <a:t>khí</a:t>
              </a:r>
              <a:r>
                <a:rPr lang="en-US" sz="2200" dirty="0" smtClean="0">
                  <a:solidFill>
                    <a:srgbClr val="002060"/>
                  </a:solidFill>
                </a:rPr>
                <a:t> </a:t>
              </a:r>
              <a:r>
                <a:rPr lang="en-US" sz="2200" dirty="0" err="1" smtClean="0">
                  <a:solidFill>
                    <a:srgbClr val="002060"/>
                  </a:solidFill>
                </a:rPr>
                <a:t>hậu</a:t>
              </a:r>
              <a:r>
                <a:rPr lang="en-US" sz="2200" dirty="0" smtClean="0">
                  <a:solidFill>
                    <a:srgbClr val="002060"/>
                  </a:solidFill>
                </a:rPr>
                <a:t> </a:t>
              </a:r>
              <a:r>
                <a:rPr lang="en-US" sz="2200" dirty="0" err="1" smtClean="0">
                  <a:solidFill>
                    <a:srgbClr val="002060"/>
                  </a:solidFill>
                </a:rPr>
                <a:t>phù</a:t>
              </a:r>
              <a:r>
                <a:rPr lang="en-US" sz="2200" dirty="0" smtClean="0">
                  <a:solidFill>
                    <a:srgbClr val="002060"/>
                  </a:solidFill>
                </a:rPr>
                <a:t> </a:t>
              </a:r>
              <a:r>
                <a:rPr lang="en-US" sz="2200" dirty="0" err="1" smtClean="0">
                  <a:solidFill>
                    <a:srgbClr val="002060"/>
                  </a:solidFill>
                </a:rPr>
                <a:t>hợp</a:t>
              </a:r>
              <a:r>
                <a:rPr lang="en-US" sz="2200" dirty="0" smtClean="0">
                  <a:solidFill>
                    <a:srgbClr val="002060"/>
                  </a:solidFill>
                </a:rPr>
                <a:t> </a:t>
              </a:r>
              <a:r>
                <a:rPr lang="en-US" sz="2200" dirty="0" err="1" smtClean="0">
                  <a:solidFill>
                    <a:srgbClr val="002060"/>
                  </a:solidFill>
                </a:rPr>
                <a:t>cây</a:t>
              </a:r>
              <a:r>
                <a:rPr lang="en-US" sz="2200" dirty="0" smtClean="0">
                  <a:solidFill>
                    <a:srgbClr val="002060"/>
                  </a:solidFill>
                </a:rPr>
                <a:t> </a:t>
              </a:r>
              <a:r>
                <a:rPr lang="en-US" sz="2200" dirty="0" err="1" smtClean="0">
                  <a:solidFill>
                    <a:srgbClr val="002060"/>
                  </a:solidFill>
                </a:rPr>
                <a:t>trồng</a:t>
              </a:r>
              <a:r>
                <a:rPr lang="en-US" sz="2200" dirty="0" smtClean="0">
                  <a:solidFill>
                    <a:srgbClr val="002060"/>
                  </a:solidFill>
                </a:rPr>
                <a:t> </a:t>
              </a:r>
              <a:r>
                <a:rPr lang="en-US" sz="2200" dirty="0" err="1" smtClean="0">
                  <a:solidFill>
                    <a:srgbClr val="002060"/>
                  </a:solidFill>
                </a:rPr>
                <a:t>phát</a:t>
              </a:r>
              <a:r>
                <a:rPr lang="en-US" sz="2200" dirty="0" smtClean="0">
                  <a:solidFill>
                    <a:srgbClr val="002060"/>
                  </a:solidFill>
                </a:rPr>
                <a:t> </a:t>
              </a:r>
              <a:r>
                <a:rPr lang="en-US" sz="2200" dirty="0" err="1" smtClean="0">
                  <a:solidFill>
                    <a:srgbClr val="002060"/>
                  </a:solidFill>
                </a:rPr>
                <a:t>triển</a:t>
              </a:r>
              <a:r>
                <a:rPr lang="en-US" sz="2200" dirty="0" smtClean="0">
                  <a:solidFill>
                    <a:srgbClr val="002060"/>
                  </a:solidFill>
                </a:rPr>
                <a:t>)</a:t>
              </a:r>
              <a:endParaRPr lang="en-US" sz="2200" dirty="0">
                <a:solidFill>
                  <a:srgbClr val="00206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flipV="1">
              <a:off x="5257800" y="4343400"/>
              <a:ext cx="154082" cy="210310"/>
            </a:xfrm>
            <a:prstGeom prst="ellipse">
              <a:avLst/>
            </a:prstGeom>
            <a:solidFill>
              <a:srgbClr val="990033"/>
            </a:solidFill>
            <a:ln>
              <a:solidFill>
                <a:srgbClr val="99003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  <a:spcBef>
                  <a:spcPts val="1200"/>
                </a:spcBef>
              </a:pPr>
              <a:endParaRPr lang="en-US" sz="220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74887" y="1187613"/>
            <a:ext cx="4364736" cy="1200329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4</a:t>
            </a:r>
            <a:r>
              <a:rPr lang="en-US" sz="2400" b="1" dirty="0" smtClean="0">
                <a:solidFill>
                  <a:srgbClr val="002060"/>
                </a:solidFill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</a:rPr>
              <a:t>Đất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đai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ảnh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hưởng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thế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nào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sâu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bệnh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hại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</a:rPr>
              <a:t>đây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ảnh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hưởng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trực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tiếp</a:t>
            </a:r>
            <a:r>
              <a:rPr lang="en-US" sz="2400" b="1" dirty="0" smtClean="0">
                <a:solidFill>
                  <a:srgbClr val="FF0000"/>
                </a:solidFill>
              </a:rPr>
              <a:t> hay </a:t>
            </a:r>
            <a:r>
              <a:rPr lang="en-US" sz="2400" b="1" dirty="0" err="1" smtClean="0">
                <a:solidFill>
                  <a:srgbClr val="FF0000"/>
                </a:solidFill>
              </a:rPr>
              <a:t>gián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tiếp</a:t>
            </a:r>
            <a:r>
              <a:rPr lang="en-US" sz="2400" b="1" dirty="0" smtClean="0">
                <a:solidFill>
                  <a:srgbClr val="002060"/>
                </a:solidFill>
              </a:rPr>
              <a:t>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126417" y="2502352"/>
            <a:ext cx="3932673" cy="2862322"/>
            <a:chOff x="5265300" y="2875836"/>
            <a:chExt cx="3750547" cy="2862322"/>
          </a:xfrm>
        </p:grpSpPr>
        <p:sp>
          <p:nvSpPr>
            <p:cNvPr id="27" name="TextBox 26"/>
            <p:cNvSpPr txBox="1"/>
            <p:nvPr/>
          </p:nvSpPr>
          <p:spPr>
            <a:xfrm>
              <a:off x="5265300" y="2875836"/>
              <a:ext cx="3750547" cy="286232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en-US" sz="2400" b="1" u="sng" dirty="0" smtClean="0">
                  <a:solidFill>
                    <a:srgbClr val="002060"/>
                  </a:solidFill>
                </a:rPr>
                <a:t>3. </a:t>
              </a:r>
              <a:r>
                <a:rPr lang="en-US" sz="2400" b="1" u="sng" dirty="0" err="1" smtClean="0">
                  <a:solidFill>
                    <a:srgbClr val="002060"/>
                  </a:solidFill>
                </a:rPr>
                <a:t>Đất</a:t>
              </a:r>
              <a:r>
                <a:rPr lang="en-US" sz="2400" b="1" u="sng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u="sng" dirty="0" err="1" smtClean="0">
                  <a:solidFill>
                    <a:srgbClr val="002060"/>
                  </a:solidFill>
                </a:rPr>
                <a:t>đai</a:t>
              </a:r>
              <a:r>
                <a:rPr lang="en-US" sz="2400" b="1" u="sng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ảnh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hưởng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</a:rPr>
                <a:t>gián</a:t>
              </a:r>
              <a:r>
                <a:rPr lang="en-US" sz="24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</a:rPr>
                <a:t>tiếp</a:t>
              </a:r>
              <a:r>
                <a:rPr lang="en-US" sz="24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tới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sâu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bệnh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hại</a:t>
              </a:r>
              <a:r>
                <a:rPr lang="en-US" sz="2400" dirty="0" smtClean="0">
                  <a:solidFill>
                    <a:srgbClr val="002060"/>
                  </a:solidFill>
                </a:rPr>
                <a:t>,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vì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đất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thừa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hay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thiếu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dinh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dưỡng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làm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cho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cây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phát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triển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không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bình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thường</a:t>
              </a:r>
              <a:r>
                <a:rPr lang="en-US" sz="2400" dirty="0" smtClean="0">
                  <a:solidFill>
                    <a:srgbClr val="002060"/>
                  </a:solidFill>
                </a:rPr>
                <a:t>.</a:t>
              </a:r>
            </a:p>
          </p:txBody>
        </p:sp>
        <p:sp>
          <p:nvSpPr>
            <p:cNvPr id="29" name="Oval 28"/>
            <p:cNvSpPr/>
            <p:nvPr/>
          </p:nvSpPr>
          <p:spPr>
            <a:xfrm flipV="1">
              <a:off x="8759141" y="2921339"/>
              <a:ext cx="154082" cy="210310"/>
            </a:xfrm>
            <a:prstGeom prst="ellipse">
              <a:avLst/>
            </a:prstGeom>
            <a:solidFill>
              <a:srgbClr val="990033"/>
            </a:solidFill>
            <a:ln>
              <a:solidFill>
                <a:srgbClr val="990033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</a:pPr>
              <a:endParaRPr lang="en-US" sz="2400"/>
            </a:p>
          </p:txBody>
        </p:sp>
      </p:grpSp>
      <p:pic>
        <p:nvPicPr>
          <p:cNvPr id="32" name="Picture 9" descr="05_qldinhduon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6" y="2758164"/>
            <a:ext cx="4837283" cy="27592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54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81400" cy="411163"/>
          </a:xfrm>
        </p:spPr>
        <p:txBody>
          <a:bodyPr/>
          <a:lstStyle/>
          <a:p>
            <a:pPr algn="l" eaLnBrk="1" hangingPunct="1"/>
            <a:r>
              <a:rPr lang="en-US" sz="2000" b="1" smtClean="0">
                <a:solidFill>
                  <a:schemeClr val="bg1"/>
                </a:solidFill>
              </a:rPr>
              <a:t>II. Điều kiện khí hậu, đất đai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73782" y="476220"/>
            <a:ext cx="4114800" cy="6248400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152400"/>
            <a:ext cx="2895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Kiến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thức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cần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ghi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nhớ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" y="568036"/>
            <a:ext cx="4724400" cy="6248400"/>
          </a:xfrm>
          <a:prstGeom prst="roundRect">
            <a:avLst/>
          </a:prstGeo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381000"/>
            <a:ext cx="3406588" cy="41563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Phần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câu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hỏi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1187613"/>
            <a:ext cx="4419600" cy="83099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5. </a:t>
            </a:r>
            <a:r>
              <a:rPr lang="en-US" sz="2400" b="1" dirty="0" err="1" smtClean="0">
                <a:solidFill>
                  <a:srgbClr val="002060"/>
                </a:solidFill>
              </a:rPr>
              <a:t>Lấy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minh </a:t>
            </a:r>
            <a:r>
              <a:rPr lang="en-US" sz="2400" b="1" dirty="0" err="1" smtClean="0">
                <a:solidFill>
                  <a:srgbClr val="002060"/>
                </a:solidFill>
              </a:rPr>
              <a:t>họa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ảnh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hưởng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đất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tới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sâu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bệnh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hại</a:t>
            </a:r>
            <a:r>
              <a:rPr lang="en-US" sz="2400" b="1" dirty="0" smtClean="0">
                <a:solidFill>
                  <a:srgbClr val="002060"/>
                </a:solidFill>
              </a:rPr>
              <a:t>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6" name="Picture 12" descr="10_bacla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86" y="2157905"/>
            <a:ext cx="4197114" cy="2171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TextBox 17"/>
          <p:cNvSpPr txBox="1"/>
          <p:nvPr/>
        </p:nvSpPr>
        <p:spPr>
          <a:xfrm>
            <a:off x="325579" y="2133600"/>
            <a:ext cx="80983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err="1" smtClean="0"/>
              <a:t>Bạc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lá</a:t>
            </a:r>
            <a:endParaRPr lang="en-US" sz="2000" b="1" dirty="0"/>
          </a:p>
        </p:txBody>
      </p:sp>
      <p:pic>
        <p:nvPicPr>
          <p:cNvPr id="17" name="Picture 13" descr="da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87" y="4188415"/>
            <a:ext cx="3094519" cy="20842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464712" y="4861228"/>
            <a:ext cx="1031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Đạo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ôn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99829" y="4294593"/>
            <a:ext cx="3867971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VD: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 err="1" smtClean="0">
                <a:solidFill>
                  <a:schemeClr val="bg1"/>
                </a:solidFill>
              </a:rPr>
              <a:t>Đất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thừa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đạm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lúa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bị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bệnh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đạo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ôn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bạc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lá</a:t>
            </a:r>
            <a:r>
              <a:rPr lang="en-US" sz="2400" dirty="0">
                <a:solidFill>
                  <a:schemeClr val="bg1"/>
                </a:solidFill>
              </a:rPr>
              <a:t>;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 err="1" smtClean="0">
                <a:solidFill>
                  <a:schemeClr val="bg1"/>
                </a:solidFill>
              </a:rPr>
              <a:t>Đất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chua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cây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bị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bệnh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tiêm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lửa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126417" y="1143000"/>
            <a:ext cx="3932673" cy="2862322"/>
            <a:chOff x="5265300" y="2875836"/>
            <a:chExt cx="3750547" cy="2862322"/>
          </a:xfrm>
        </p:grpSpPr>
        <p:sp>
          <p:nvSpPr>
            <p:cNvPr id="22" name="TextBox 21"/>
            <p:cNvSpPr txBox="1"/>
            <p:nvPr/>
          </p:nvSpPr>
          <p:spPr>
            <a:xfrm>
              <a:off x="5265300" y="2875836"/>
              <a:ext cx="3750547" cy="286232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en-US" sz="2400" b="1" u="sng" dirty="0" smtClean="0">
                  <a:solidFill>
                    <a:srgbClr val="002060"/>
                  </a:solidFill>
                </a:rPr>
                <a:t>3. </a:t>
              </a:r>
              <a:r>
                <a:rPr lang="en-US" sz="2400" b="1" u="sng" dirty="0" err="1" smtClean="0">
                  <a:solidFill>
                    <a:srgbClr val="002060"/>
                  </a:solidFill>
                </a:rPr>
                <a:t>Đất</a:t>
              </a:r>
              <a:r>
                <a:rPr lang="en-US" sz="2400" b="1" u="sng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u="sng" dirty="0" err="1" smtClean="0">
                  <a:solidFill>
                    <a:srgbClr val="002060"/>
                  </a:solidFill>
                </a:rPr>
                <a:t>đai</a:t>
              </a:r>
              <a:r>
                <a:rPr lang="en-US" sz="2400" b="1" u="sng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ảnh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hưởng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</a:rPr>
                <a:t>gián</a:t>
              </a:r>
              <a:r>
                <a:rPr lang="en-US" sz="24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</a:rPr>
                <a:t>tiếp</a:t>
              </a:r>
              <a:r>
                <a:rPr lang="en-US" sz="24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tới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sâu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bệnh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</a:rPr>
                <a:t>hại</a:t>
              </a:r>
              <a:r>
                <a:rPr lang="en-US" sz="2400" dirty="0" smtClean="0">
                  <a:solidFill>
                    <a:srgbClr val="002060"/>
                  </a:solidFill>
                </a:rPr>
                <a:t>,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vì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đất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thừa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hay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thiếu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dinh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dưỡng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làm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cho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cây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phát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triển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không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bình</a:t>
              </a:r>
              <a:r>
                <a:rPr lang="en-US" sz="24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</a:rPr>
                <a:t>thường</a:t>
              </a:r>
              <a:r>
                <a:rPr lang="en-US" sz="2400" dirty="0" smtClean="0">
                  <a:solidFill>
                    <a:srgbClr val="002060"/>
                  </a:solidFill>
                </a:rPr>
                <a:t>.</a:t>
              </a:r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8759141" y="2921339"/>
              <a:ext cx="154082" cy="21031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41463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8" grpId="0" animBg="1"/>
      <p:bldP spid="19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29" y="1219200"/>
            <a:ext cx="8229600" cy="792163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rgbClr val="FF0000"/>
                </a:solidFill>
              </a:rPr>
              <a:t>I. </a:t>
            </a:r>
            <a:r>
              <a:rPr lang="en-US" sz="3200" b="1" dirty="0" err="1" smtClean="0">
                <a:solidFill>
                  <a:srgbClr val="FF0000"/>
                </a:solidFill>
              </a:rPr>
              <a:t>Nguồn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sâu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bệnh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hại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58686" y="0"/>
            <a:ext cx="6477000" cy="838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 15: ĐIỀU KIỆN PHÁT SINH, PHÁT TRIỂN CỦA SÂU BỆNH HẠI CÂY TRỒNG</a:t>
            </a:r>
            <a:endParaRPr lang="en-US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" y="2209800"/>
            <a:ext cx="82296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mtClean="0">
                <a:solidFill>
                  <a:srgbClr val="FF0000"/>
                </a:solidFill>
              </a:rPr>
              <a:t>II. Điều kiện khí hậu, đất đai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2314" y="3276600"/>
            <a:ext cx="86868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III. </a:t>
            </a:r>
            <a:r>
              <a:rPr lang="en-US" sz="2800" b="1" dirty="0" err="1" smtClean="0">
                <a:solidFill>
                  <a:srgbClr val="FF0000"/>
                </a:solidFill>
              </a:rPr>
              <a:t>Điều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giống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trồng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chăm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sóc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8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23586"/>
            <a:ext cx="9144000" cy="685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4495800"/>
            <a:ext cx="6172200" cy="1600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i="1" dirty="0" smtClean="0">
                <a:solidFill>
                  <a:srgbClr val="C00000"/>
                </a:solidFill>
              </a:rPr>
              <a:t>….VÀ MUỐN THỰC HIỆN ĐƯỢC ĐIỀU ĐÓ, PHẢI BẮT ĐẦU TỪ VIỆC NGHIÊN CỨU ĐIỀU KIỆN PHÁT SINH, PHÁT TRIỂN CỦA SÂU BỆNH HẠI CÂY TRỒNG….</a:t>
            </a:r>
            <a:endParaRPr lang="en-US" sz="2400" b="1" i="1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i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125413"/>
            <a:ext cx="4572000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2400" b="1" i="1" dirty="0" err="1" smtClean="0"/>
              <a:t>Trong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quá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trình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sinh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trưởng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phát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triển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cây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trồng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không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thể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tránh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khỏi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sự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phá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hại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của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sâu</a:t>
            </a:r>
            <a:r>
              <a:rPr lang="en-US" sz="2400" b="1" i="1" dirty="0" smtClean="0"/>
              <a:t>, </a:t>
            </a:r>
            <a:r>
              <a:rPr lang="en-US" sz="2400" b="1" i="1" dirty="0" err="1" smtClean="0"/>
              <a:t>bệnh</a:t>
            </a:r>
            <a:r>
              <a:rPr lang="en-US" sz="2400" b="1" i="1" dirty="0" smtClean="0"/>
              <a:t>….</a:t>
            </a:r>
            <a:endParaRPr lang="vi-VN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2505670"/>
            <a:ext cx="38100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… ĐỂ HẠN CHẾ TỔN THẤT, CHÚNG TA PHẢI TÌM RA GIẢI PHÁP DIỆT TRỪ SÂU BỆNH…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2743200" y="6106886"/>
            <a:ext cx="609600" cy="6858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800600" y="3733800"/>
            <a:ext cx="609600" cy="6858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867400" y="1600200"/>
            <a:ext cx="609600" cy="685800"/>
          </a:xfrm>
          <a:prstGeom prst="down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9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8" grpId="0" animBg="1"/>
      <p:bldP spid="2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-13855" y="-6927"/>
            <a:ext cx="8686800" cy="792163"/>
          </a:xfrm>
        </p:spPr>
        <p:txBody>
          <a:bodyPr/>
          <a:lstStyle/>
          <a:p>
            <a:pPr algn="l" eaLnBrk="1" hangingPunct="1"/>
            <a:r>
              <a:rPr lang="en-US" sz="2800" b="1" dirty="0" smtClean="0">
                <a:solidFill>
                  <a:schemeClr val="bg1"/>
                </a:solidFill>
              </a:rPr>
              <a:t>III. </a:t>
            </a:r>
            <a:r>
              <a:rPr lang="en-US" sz="2800" b="1" dirty="0" err="1" smtClean="0">
                <a:solidFill>
                  <a:schemeClr val="bg1"/>
                </a:solidFill>
              </a:rPr>
              <a:t>Điều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kiện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giống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cây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trồng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chế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độ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chăm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sóc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04217361"/>
              </p:ext>
            </p:extLst>
          </p:nvPr>
        </p:nvGraphicFramePr>
        <p:xfrm>
          <a:off x="76200" y="3733800"/>
          <a:ext cx="8991600" cy="2885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27309456"/>
              </p:ext>
            </p:extLst>
          </p:nvPr>
        </p:nvGraphicFramePr>
        <p:xfrm>
          <a:off x="0" y="1066800"/>
          <a:ext cx="90678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2400" y="762000"/>
            <a:ext cx="8839200" cy="1246495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dirty="0" err="1" smtClean="0">
                <a:solidFill>
                  <a:srgbClr val="002060"/>
                </a:solidFill>
              </a:rPr>
              <a:t>Từ</a:t>
            </a:r>
            <a:r>
              <a:rPr lang="en-US" sz="2500" b="1" dirty="0" smtClean="0">
                <a:solidFill>
                  <a:srgbClr val="002060"/>
                </a:solidFill>
              </a:rPr>
              <a:t> 2 </a:t>
            </a:r>
            <a:r>
              <a:rPr lang="en-US" sz="2500" b="1" dirty="0" err="1" smtClean="0">
                <a:solidFill>
                  <a:srgbClr val="002060"/>
                </a:solidFill>
              </a:rPr>
              <a:t>nội</a:t>
            </a:r>
            <a:r>
              <a:rPr lang="en-US" sz="2500" b="1" dirty="0" smtClean="0">
                <a:solidFill>
                  <a:srgbClr val="002060"/>
                </a:solidFill>
              </a:rPr>
              <a:t> dung </a:t>
            </a:r>
            <a:r>
              <a:rPr lang="en-US" sz="2500" b="1" dirty="0" err="1" smtClean="0">
                <a:solidFill>
                  <a:srgbClr val="002060"/>
                </a:solidFill>
              </a:rPr>
              <a:t>đã</a:t>
            </a:r>
            <a:r>
              <a:rPr lang="en-US" sz="2500" b="1" dirty="0" smtClean="0">
                <a:solidFill>
                  <a:srgbClr val="002060"/>
                </a:solidFill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</a:rPr>
              <a:t>học</a:t>
            </a:r>
            <a:r>
              <a:rPr lang="en-US" sz="2500" b="1" dirty="0" smtClean="0">
                <a:solidFill>
                  <a:srgbClr val="002060"/>
                </a:solidFill>
              </a:rPr>
              <a:t>, </a:t>
            </a:r>
            <a:r>
              <a:rPr lang="en-US" sz="2500" b="1" dirty="0" err="1" smtClean="0">
                <a:solidFill>
                  <a:srgbClr val="002060"/>
                </a:solidFill>
              </a:rPr>
              <a:t>hãy</a:t>
            </a:r>
            <a:r>
              <a:rPr lang="en-US" sz="2500" b="1" dirty="0" smtClean="0">
                <a:solidFill>
                  <a:srgbClr val="002060"/>
                </a:solidFill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</a:rPr>
              <a:t>cho</a:t>
            </a:r>
            <a:r>
              <a:rPr lang="en-US" sz="2500" b="1" dirty="0" smtClean="0">
                <a:solidFill>
                  <a:srgbClr val="002060"/>
                </a:solidFill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</a:rPr>
              <a:t>biết</a:t>
            </a:r>
            <a:r>
              <a:rPr lang="en-US" sz="2500" b="1" dirty="0" smtClean="0">
                <a:solidFill>
                  <a:srgbClr val="002060"/>
                </a:solidFill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</a:rPr>
              <a:t>những</a:t>
            </a:r>
            <a:r>
              <a:rPr lang="en-US" sz="2500" b="1" dirty="0" smtClean="0">
                <a:solidFill>
                  <a:srgbClr val="002060"/>
                </a:solidFill>
              </a:rPr>
              <a:t> </a:t>
            </a:r>
            <a:r>
              <a:rPr lang="en-US" sz="2500" b="1" u="sng" dirty="0" err="1" smtClean="0">
                <a:solidFill>
                  <a:srgbClr val="FF0000"/>
                </a:solidFill>
              </a:rPr>
              <a:t>nguyên</a:t>
            </a:r>
            <a:r>
              <a:rPr lang="en-US" sz="2500" b="1" u="sng" dirty="0" smtClean="0">
                <a:solidFill>
                  <a:srgbClr val="FF0000"/>
                </a:solidFill>
              </a:rPr>
              <a:t> </a:t>
            </a:r>
            <a:r>
              <a:rPr lang="en-US" sz="2500" b="1" u="sng" dirty="0" err="1" smtClean="0">
                <a:solidFill>
                  <a:srgbClr val="FF0000"/>
                </a:solidFill>
              </a:rPr>
              <a:t>nhâ</a:t>
            </a:r>
            <a:r>
              <a:rPr lang="en-US" sz="2500" b="1" dirty="0" err="1" smtClean="0">
                <a:solidFill>
                  <a:srgbClr val="FF0000"/>
                </a:solidFill>
              </a:rPr>
              <a:t>n</a:t>
            </a: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</a:rPr>
              <a:t>từ</a:t>
            </a:r>
            <a:r>
              <a:rPr lang="en-US" sz="2500" b="1" dirty="0" smtClean="0">
                <a:solidFill>
                  <a:srgbClr val="002060"/>
                </a:solidFill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</a:rPr>
              <a:t>giống</a:t>
            </a:r>
            <a:r>
              <a:rPr lang="en-US" sz="2500" b="1" dirty="0" smtClean="0">
                <a:solidFill>
                  <a:srgbClr val="002060"/>
                </a:solidFill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</a:rPr>
              <a:t>cây</a:t>
            </a:r>
            <a:r>
              <a:rPr lang="en-US" sz="2500" b="1" dirty="0" smtClean="0">
                <a:solidFill>
                  <a:srgbClr val="002060"/>
                </a:solidFill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</a:rPr>
              <a:t>trồng</a:t>
            </a:r>
            <a:r>
              <a:rPr lang="en-US" sz="2500" b="1" dirty="0" smtClean="0">
                <a:solidFill>
                  <a:srgbClr val="002060"/>
                </a:solidFill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</a:rPr>
              <a:t>và</a:t>
            </a:r>
            <a:r>
              <a:rPr lang="en-US" sz="2500" b="1" dirty="0" smtClean="0">
                <a:solidFill>
                  <a:srgbClr val="002060"/>
                </a:solidFill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</a:rPr>
              <a:t>chế</a:t>
            </a: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</a:rPr>
              <a:t>độ</a:t>
            </a: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</a:rPr>
              <a:t>chăm</a:t>
            </a: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</a:rPr>
              <a:t>sóc</a:t>
            </a: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</a:rPr>
              <a:t>làm</a:t>
            </a:r>
            <a:r>
              <a:rPr lang="en-US" sz="2500" b="1" dirty="0" smtClean="0">
                <a:solidFill>
                  <a:srgbClr val="002060"/>
                </a:solidFill>
              </a:rPr>
              <a:t> </a:t>
            </a:r>
            <a:r>
              <a:rPr lang="en-US" sz="2500" b="1" dirty="0" err="1" smtClean="0">
                <a:solidFill>
                  <a:srgbClr val="002060"/>
                </a:solidFill>
              </a:rPr>
              <a:t>cho</a:t>
            </a:r>
            <a:r>
              <a:rPr lang="en-US" sz="2500" b="1" dirty="0" smtClean="0">
                <a:solidFill>
                  <a:srgbClr val="002060"/>
                </a:solidFill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</a:rPr>
              <a:t>sâu</a:t>
            </a: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</a:rPr>
              <a:t>bệnh</a:t>
            </a: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</a:rPr>
              <a:t>phát</a:t>
            </a:r>
            <a:r>
              <a:rPr lang="en-US" sz="2500" b="1" dirty="0" smtClean="0">
                <a:solidFill>
                  <a:srgbClr val="FF0000"/>
                </a:solidFill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</a:rPr>
              <a:t>triển</a:t>
            </a:r>
            <a:r>
              <a:rPr lang="en-US" sz="2500" b="1" dirty="0" smtClean="0">
                <a:solidFill>
                  <a:srgbClr val="002060"/>
                </a:solidFill>
              </a:rPr>
              <a:t>?</a:t>
            </a:r>
            <a:endParaRPr lang="en-US" sz="2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2" grpId="0">
        <p:bldAsOne/>
      </p:bldGraphic>
      <p:bldP spid="12" grpId="0" animBg="1"/>
      <p:bldP spid="1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228600" y="429491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0066"/>
                </a:solidFill>
                <a:latin typeface="Times New Roman" pitchFamily="18" charset="0"/>
              </a:rPr>
              <a:t>3. </a:t>
            </a:r>
            <a:r>
              <a:rPr lang="en-US" sz="2400" b="1" u="sng" dirty="0" err="1">
                <a:solidFill>
                  <a:srgbClr val="000066"/>
                </a:solidFill>
                <a:latin typeface="Times New Roman" pitchFamily="18" charset="0"/>
              </a:rPr>
              <a:t>Biện</a:t>
            </a:r>
            <a:r>
              <a:rPr lang="en-US" sz="2400" b="1" u="sng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66"/>
                </a:solidFill>
                <a:latin typeface="Times New Roman" pitchFamily="18" charset="0"/>
              </a:rPr>
              <a:t>pháp</a:t>
            </a:r>
            <a:r>
              <a:rPr lang="en-US" sz="2400" b="1" u="sng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66"/>
                </a:solidFill>
                <a:latin typeface="Times New Roman" pitchFamily="18" charset="0"/>
              </a:rPr>
              <a:t>hạn</a:t>
            </a:r>
            <a:r>
              <a:rPr lang="en-US" sz="2400" b="1" u="sng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66"/>
                </a:solidFill>
                <a:latin typeface="Times New Roman" pitchFamily="18" charset="0"/>
              </a:rPr>
              <a:t>chế</a:t>
            </a:r>
            <a:r>
              <a:rPr lang="en-US" sz="2400" b="1" u="sng" dirty="0">
                <a:solidFill>
                  <a:srgbClr val="000066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7" name="Rectangle 3"/>
          <p:cNvSpPr>
            <a:spLocks noGrp="1" noChangeArrowheads="1"/>
          </p:cNvSpPr>
          <p:nvPr>
            <p:ph type="title"/>
          </p:nvPr>
        </p:nvSpPr>
        <p:spPr>
          <a:xfrm>
            <a:off x="-13855" y="-228600"/>
            <a:ext cx="8686800" cy="792163"/>
          </a:xfrm>
        </p:spPr>
        <p:txBody>
          <a:bodyPr/>
          <a:lstStyle/>
          <a:p>
            <a:pPr algn="l" eaLnBrk="1" hangingPunct="1"/>
            <a:r>
              <a:rPr lang="en-US" sz="2400" b="1" dirty="0" smtClean="0">
                <a:solidFill>
                  <a:schemeClr val="bg1"/>
                </a:solidFill>
              </a:rPr>
              <a:t>III. </a:t>
            </a:r>
            <a:r>
              <a:rPr lang="en-US" sz="2400" b="1" dirty="0" err="1" smtClean="0">
                <a:solidFill>
                  <a:schemeClr val="bg1"/>
                </a:solidFill>
              </a:rPr>
              <a:t>Điều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kiện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giống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cây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trồng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và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chế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độ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chăm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sóc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051112"/>
              </p:ext>
            </p:extLst>
          </p:nvPr>
        </p:nvGraphicFramePr>
        <p:xfrm>
          <a:off x="228600" y="1066800"/>
          <a:ext cx="8534400" cy="537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Nguyên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nhân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làm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sâu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bệnh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phát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triển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Biện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pháp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tương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ứng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897540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</a:pP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Giống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bị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nhiễm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sâu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bệnh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97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Không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chống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chịu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được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sâu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bệnh</a:t>
                      </a:r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540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</a:pP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Mất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cân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đối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giữa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nước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và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phân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bón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97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Bón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nhiều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phân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hóa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học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đặc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biệt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là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đạm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, kali.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Ngập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úng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vết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xây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xát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216200" y="2138595"/>
            <a:ext cx="3297419" cy="3472564"/>
            <a:chOff x="5216200" y="2138595"/>
            <a:chExt cx="3297419" cy="3472564"/>
          </a:xfrm>
        </p:grpSpPr>
        <p:sp>
          <p:nvSpPr>
            <p:cNvPr id="4" name="Rounded Rectangle 3"/>
            <p:cNvSpPr/>
            <p:nvPr/>
          </p:nvSpPr>
          <p:spPr>
            <a:xfrm>
              <a:off x="5216200" y="2138595"/>
              <a:ext cx="3297419" cy="3472564"/>
            </a:xfrm>
            <a:custGeom>
              <a:avLst/>
              <a:gdLst>
                <a:gd name="connsiteX0" fmla="*/ 0 w 3297383"/>
                <a:gd name="connsiteY0" fmla="*/ 469909 h 2819400"/>
                <a:gd name="connsiteX1" fmla="*/ 469909 w 3297383"/>
                <a:gd name="connsiteY1" fmla="*/ 0 h 2819400"/>
                <a:gd name="connsiteX2" fmla="*/ 2827474 w 3297383"/>
                <a:gd name="connsiteY2" fmla="*/ 0 h 2819400"/>
                <a:gd name="connsiteX3" fmla="*/ 3297383 w 3297383"/>
                <a:gd name="connsiteY3" fmla="*/ 469909 h 2819400"/>
                <a:gd name="connsiteX4" fmla="*/ 3297383 w 3297383"/>
                <a:gd name="connsiteY4" fmla="*/ 2349491 h 2819400"/>
                <a:gd name="connsiteX5" fmla="*/ 2827474 w 3297383"/>
                <a:gd name="connsiteY5" fmla="*/ 2819400 h 2819400"/>
                <a:gd name="connsiteX6" fmla="*/ 469909 w 3297383"/>
                <a:gd name="connsiteY6" fmla="*/ 2819400 h 2819400"/>
                <a:gd name="connsiteX7" fmla="*/ 0 w 3297383"/>
                <a:gd name="connsiteY7" fmla="*/ 2349491 h 2819400"/>
                <a:gd name="connsiteX8" fmla="*/ 0 w 3297383"/>
                <a:gd name="connsiteY8" fmla="*/ 469909 h 2819400"/>
                <a:gd name="connsiteX0" fmla="*/ 0 w 3297383"/>
                <a:gd name="connsiteY0" fmla="*/ 885546 h 3235037"/>
                <a:gd name="connsiteX1" fmla="*/ 469909 w 3297383"/>
                <a:gd name="connsiteY1" fmla="*/ 415637 h 3235037"/>
                <a:gd name="connsiteX2" fmla="*/ 2882893 w 3297383"/>
                <a:gd name="connsiteY2" fmla="*/ 0 h 3235037"/>
                <a:gd name="connsiteX3" fmla="*/ 3297383 w 3297383"/>
                <a:gd name="connsiteY3" fmla="*/ 885546 h 3235037"/>
                <a:gd name="connsiteX4" fmla="*/ 3297383 w 3297383"/>
                <a:gd name="connsiteY4" fmla="*/ 2765128 h 3235037"/>
                <a:gd name="connsiteX5" fmla="*/ 2827474 w 3297383"/>
                <a:gd name="connsiteY5" fmla="*/ 3235037 h 3235037"/>
                <a:gd name="connsiteX6" fmla="*/ 469909 w 3297383"/>
                <a:gd name="connsiteY6" fmla="*/ 3235037 h 3235037"/>
                <a:gd name="connsiteX7" fmla="*/ 0 w 3297383"/>
                <a:gd name="connsiteY7" fmla="*/ 2765128 h 3235037"/>
                <a:gd name="connsiteX8" fmla="*/ 0 w 3297383"/>
                <a:gd name="connsiteY8" fmla="*/ 885546 h 3235037"/>
                <a:gd name="connsiteX0" fmla="*/ 0 w 3297383"/>
                <a:gd name="connsiteY0" fmla="*/ 885546 h 3235037"/>
                <a:gd name="connsiteX1" fmla="*/ 469909 w 3297383"/>
                <a:gd name="connsiteY1" fmla="*/ 415637 h 3235037"/>
                <a:gd name="connsiteX2" fmla="*/ 2882893 w 3297383"/>
                <a:gd name="connsiteY2" fmla="*/ 0 h 3235037"/>
                <a:gd name="connsiteX3" fmla="*/ 3297383 w 3297383"/>
                <a:gd name="connsiteY3" fmla="*/ 885546 h 3235037"/>
                <a:gd name="connsiteX4" fmla="*/ 3124201 w 3297383"/>
                <a:gd name="connsiteY4" fmla="*/ 1766456 h 3235037"/>
                <a:gd name="connsiteX5" fmla="*/ 3297383 w 3297383"/>
                <a:gd name="connsiteY5" fmla="*/ 2765128 h 3235037"/>
                <a:gd name="connsiteX6" fmla="*/ 2827474 w 3297383"/>
                <a:gd name="connsiteY6" fmla="*/ 3235037 h 3235037"/>
                <a:gd name="connsiteX7" fmla="*/ 469909 w 3297383"/>
                <a:gd name="connsiteY7" fmla="*/ 3235037 h 3235037"/>
                <a:gd name="connsiteX8" fmla="*/ 0 w 3297383"/>
                <a:gd name="connsiteY8" fmla="*/ 2765128 h 3235037"/>
                <a:gd name="connsiteX9" fmla="*/ 0 w 3297383"/>
                <a:gd name="connsiteY9" fmla="*/ 885546 h 3235037"/>
                <a:gd name="connsiteX0" fmla="*/ 0 w 3297383"/>
                <a:gd name="connsiteY0" fmla="*/ 885546 h 3456779"/>
                <a:gd name="connsiteX1" fmla="*/ 469909 w 3297383"/>
                <a:gd name="connsiteY1" fmla="*/ 415637 h 3456779"/>
                <a:gd name="connsiteX2" fmla="*/ 2882893 w 3297383"/>
                <a:gd name="connsiteY2" fmla="*/ 0 h 3456779"/>
                <a:gd name="connsiteX3" fmla="*/ 3297383 w 3297383"/>
                <a:gd name="connsiteY3" fmla="*/ 885546 h 3456779"/>
                <a:gd name="connsiteX4" fmla="*/ 3124201 w 3297383"/>
                <a:gd name="connsiteY4" fmla="*/ 1766456 h 3456779"/>
                <a:gd name="connsiteX5" fmla="*/ 3297383 w 3297383"/>
                <a:gd name="connsiteY5" fmla="*/ 2765128 h 3456779"/>
                <a:gd name="connsiteX6" fmla="*/ 2827474 w 3297383"/>
                <a:gd name="connsiteY6" fmla="*/ 3235037 h 3456779"/>
                <a:gd name="connsiteX7" fmla="*/ 1655619 w 3297383"/>
                <a:gd name="connsiteY7" fmla="*/ 3456711 h 3456779"/>
                <a:gd name="connsiteX8" fmla="*/ 469909 w 3297383"/>
                <a:gd name="connsiteY8" fmla="*/ 3235037 h 3456779"/>
                <a:gd name="connsiteX9" fmla="*/ 0 w 3297383"/>
                <a:gd name="connsiteY9" fmla="*/ 2765128 h 3456779"/>
                <a:gd name="connsiteX10" fmla="*/ 0 w 3297383"/>
                <a:gd name="connsiteY10" fmla="*/ 885546 h 3456779"/>
                <a:gd name="connsiteX0" fmla="*/ 0 w 3297383"/>
                <a:gd name="connsiteY0" fmla="*/ 901331 h 3472564"/>
                <a:gd name="connsiteX1" fmla="*/ 469909 w 3297383"/>
                <a:gd name="connsiteY1" fmla="*/ 431422 h 3472564"/>
                <a:gd name="connsiteX2" fmla="*/ 1517073 w 3297383"/>
                <a:gd name="connsiteY2" fmla="*/ 410641 h 3472564"/>
                <a:gd name="connsiteX3" fmla="*/ 2882893 w 3297383"/>
                <a:gd name="connsiteY3" fmla="*/ 15785 h 3472564"/>
                <a:gd name="connsiteX4" fmla="*/ 3297383 w 3297383"/>
                <a:gd name="connsiteY4" fmla="*/ 901331 h 3472564"/>
                <a:gd name="connsiteX5" fmla="*/ 3124201 w 3297383"/>
                <a:gd name="connsiteY5" fmla="*/ 1782241 h 3472564"/>
                <a:gd name="connsiteX6" fmla="*/ 3297383 w 3297383"/>
                <a:gd name="connsiteY6" fmla="*/ 2780913 h 3472564"/>
                <a:gd name="connsiteX7" fmla="*/ 2827474 w 3297383"/>
                <a:gd name="connsiteY7" fmla="*/ 3250822 h 3472564"/>
                <a:gd name="connsiteX8" fmla="*/ 1655619 w 3297383"/>
                <a:gd name="connsiteY8" fmla="*/ 3472496 h 3472564"/>
                <a:gd name="connsiteX9" fmla="*/ 469909 w 3297383"/>
                <a:gd name="connsiteY9" fmla="*/ 3250822 h 3472564"/>
                <a:gd name="connsiteX10" fmla="*/ 0 w 3297383"/>
                <a:gd name="connsiteY10" fmla="*/ 2780913 h 3472564"/>
                <a:gd name="connsiteX11" fmla="*/ 0 w 3297383"/>
                <a:gd name="connsiteY11" fmla="*/ 901331 h 3472564"/>
                <a:gd name="connsiteX0" fmla="*/ 36 w 3297419"/>
                <a:gd name="connsiteY0" fmla="*/ 901331 h 3472564"/>
                <a:gd name="connsiteX1" fmla="*/ 469945 w 3297419"/>
                <a:gd name="connsiteY1" fmla="*/ 431422 h 3472564"/>
                <a:gd name="connsiteX2" fmla="*/ 1517109 w 3297419"/>
                <a:gd name="connsiteY2" fmla="*/ 410641 h 3472564"/>
                <a:gd name="connsiteX3" fmla="*/ 2882929 w 3297419"/>
                <a:gd name="connsiteY3" fmla="*/ 15785 h 3472564"/>
                <a:gd name="connsiteX4" fmla="*/ 3297419 w 3297419"/>
                <a:gd name="connsiteY4" fmla="*/ 901331 h 3472564"/>
                <a:gd name="connsiteX5" fmla="*/ 3124237 w 3297419"/>
                <a:gd name="connsiteY5" fmla="*/ 1782241 h 3472564"/>
                <a:gd name="connsiteX6" fmla="*/ 3297419 w 3297419"/>
                <a:gd name="connsiteY6" fmla="*/ 2780913 h 3472564"/>
                <a:gd name="connsiteX7" fmla="*/ 2827510 w 3297419"/>
                <a:gd name="connsiteY7" fmla="*/ 3250822 h 3472564"/>
                <a:gd name="connsiteX8" fmla="*/ 1655655 w 3297419"/>
                <a:gd name="connsiteY8" fmla="*/ 3472496 h 3472564"/>
                <a:gd name="connsiteX9" fmla="*/ 469945 w 3297419"/>
                <a:gd name="connsiteY9" fmla="*/ 3250822 h 3472564"/>
                <a:gd name="connsiteX10" fmla="*/ 36 w 3297419"/>
                <a:gd name="connsiteY10" fmla="*/ 2780913 h 3472564"/>
                <a:gd name="connsiteX11" fmla="*/ 103945 w 3297419"/>
                <a:gd name="connsiteY11" fmla="*/ 1699114 h 3472564"/>
                <a:gd name="connsiteX12" fmla="*/ 36 w 3297419"/>
                <a:gd name="connsiteY12" fmla="*/ 901331 h 3472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97419" h="3472564">
                  <a:moveTo>
                    <a:pt x="36" y="901331"/>
                  </a:moveTo>
                  <a:cubicBezTo>
                    <a:pt x="36" y="641807"/>
                    <a:pt x="210421" y="431422"/>
                    <a:pt x="469945" y="431422"/>
                  </a:cubicBezTo>
                  <a:cubicBezTo>
                    <a:pt x="708936" y="328858"/>
                    <a:pt x="1114945" y="479914"/>
                    <a:pt x="1517109" y="410641"/>
                  </a:cubicBezTo>
                  <a:cubicBezTo>
                    <a:pt x="1919273" y="341368"/>
                    <a:pt x="2572356" y="-86778"/>
                    <a:pt x="2882929" y="15785"/>
                  </a:cubicBezTo>
                  <a:cubicBezTo>
                    <a:pt x="3142453" y="15785"/>
                    <a:pt x="3297419" y="641807"/>
                    <a:pt x="3297419" y="901331"/>
                  </a:cubicBezTo>
                  <a:cubicBezTo>
                    <a:pt x="3295110" y="1171877"/>
                    <a:pt x="3126546" y="1511695"/>
                    <a:pt x="3124237" y="1782241"/>
                  </a:cubicBezTo>
                  <a:lnTo>
                    <a:pt x="3297419" y="2780913"/>
                  </a:lnTo>
                  <a:cubicBezTo>
                    <a:pt x="3297419" y="3040437"/>
                    <a:pt x="3087034" y="3250822"/>
                    <a:pt x="2827510" y="3250822"/>
                  </a:cubicBezTo>
                  <a:cubicBezTo>
                    <a:pt x="2446128" y="3246204"/>
                    <a:pt x="2037037" y="3477114"/>
                    <a:pt x="1655655" y="3472496"/>
                  </a:cubicBezTo>
                  <a:lnTo>
                    <a:pt x="469945" y="3250822"/>
                  </a:lnTo>
                  <a:cubicBezTo>
                    <a:pt x="210421" y="3250822"/>
                    <a:pt x="36" y="3040437"/>
                    <a:pt x="36" y="2780913"/>
                  </a:cubicBezTo>
                  <a:cubicBezTo>
                    <a:pt x="-2273" y="2415695"/>
                    <a:pt x="106254" y="2064332"/>
                    <a:pt x="103945" y="1699114"/>
                  </a:cubicBezTo>
                  <a:lnTo>
                    <a:pt x="36" y="901331"/>
                  </a:lnTo>
                  <a:close/>
                </a:path>
              </a:pathLst>
            </a:custGeom>
            <a:solidFill>
              <a:srgbClr val="00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/>
                <a:t>Hãy</a:t>
              </a:r>
              <a:r>
                <a:rPr lang="en-US" sz="2800" dirty="0"/>
                <a:t> </a:t>
              </a:r>
              <a:r>
                <a:rPr lang="en-US" sz="2800" dirty="0" err="1"/>
                <a:t>nêu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b="1" dirty="0" err="1"/>
                <a:t>biện</a:t>
              </a:r>
              <a:r>
                <a:rPr lang="en-US" sz="2800" b="1" dirty="0"/>
                <a:t> </a:t>
              </a:r>
              <a:r>
                <a:rPr lang="en-US" sz="2800" b="1" dirty="0" err="1"/>
                <a:t>pháp</a:t>
              </a:r>
              <a:r>
                <a:rPr lang="en-US" sz="2800" b="1" dirty="0"/>
                <a:t> </a:t>
              </a:r>
              <a:r>
                <a:rPr lang="en-US" sz="2800" b="1" dirty="0" err="1"/>
                <a:t>tương</a:t>
              </a:r>
              <a:r>
                <a:rPr lang="en-US" sz="2800" b="1" dirty="0"/>
                <a:t> </a:t>
              </a:r>
              <a:r>
                <a:rPr lang="en-US" sz="2800" b="1" dirty="0" err="1"/>
                <a:t>ứng</a:t>
              </a:r>
              <a:r>
                <a:rPr lang="en-US" sz="2800" b="1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giảm</a:t>
              </a:r>
              <a:r>
                <a:rPr lang="en-US" sz="2800" dirty="0"/>
                <a:t> </a:t>
              </a:r>
              <a:r>
                <a:rPr lang="en-US" sz="2800" dirty="0" err="1"/>
                <a:t>thiểu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nguyên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làm</a:t>
              </a:r>
              <a:r>
                <a:rPr lang="en-US" sz="2800" dirty="0"/>
                <a:t> </a:t>
              </a:r>
              <a:r>
                <a:rPr lang="en-US" sz="2800" dirty="0" err="1"/>
                <a:t>sâu</a:t>
              </a:r>
              <a:r>
                <a:rPr lang="en-US" sz="2800" dirty="0"/>
                <a:t> </a:t>
              </a:r>
              <a:r>
                <a:rPr lang="en-US" sz="2800" dirty="0" err="1"/>
                <a:t>bệnh</a:t>
              </a:r>
              <a:r>
                <a:rPr lang="en-US" sz="2800" dirty="0"/>
                <a:t> </a:t>
              </a:r>
              <a:r>
                <a:rPr lang="en-US" sz="2800" dirty="0" err="1"/>
                <a:t>phát</a:t>
              </a:r>
              <a:r>
                <a:rPr lang="en-US" sz="2800" dirty="0"/>
                <a:t> </a:t>
              </a:r>
              <a:r>
                <a:rPr lang="en-US" sz="2800" dirty="0" err="1" smtClean="0"/>
                <a:t>triển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7924800" y="2438400"/>
              <a:ext cx="228600" cy="2286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066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228600" y="429491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0066"/>
                </a:solidFill>
                <a:latin typeface="Times New Roman" pitchFamily="18" charset="0"/>
              </a:rPr>
              <a:t>3. </a:t>
            </a:r>
            <a:r>
              <a:rPr lang="en-US" sz="2400" b="1" u="sng" dirty="0" err="1">
                <a:solidFill>
                  <a:srgbClr val="000066"/>
                </a:solidFill>
                <a:latin typeface="Times New Roman" pitchFamily="18" charset="0"/>
              </a:rPr>
              <a:t>Biện</a:t>
            </a:r>
            <a:r>
              <a:rPr lang="en-US" sz="2400" b="1" u="sng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66"/>
                </a:solidFill>
                <a:latin typeface="Times New Roman" pitchFamily="18" charset="0"/>
              </a:rPr>
              <a:t>pháp</a:t>
            </a:r>
            <a:r>
              <a:rPr lang="en-US" sz="2400" b="1" u="sng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66"/>
                </a:solidFill>
                <a:latin typeface="Times New Roman" pitchFamily="18" charset="0"/>
              </a:rPr>
              <a:t>hạn</a:t>
            </a:r>
            <a:r>
              <a:rPr lang="en-US" sz="2400" b="1" u="sng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66"/>
                </a:solidFill>
                <a:latin typeface="Times New Roman" pitchFamily="18" charset="0"/>
              </a:rPr>
              <a:t>chế</a:t>
            </a:r>
            <a:r>
              <a:rPr lang="en-US" sz="2400" b="1" u="sng" dirty="0">
                <a:solidFill>
                  <a:srgbClr val="000066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7" name="Rectangle 3"/>
          <p:cNvSpPr>
            <a:spLocks noGrp="1" noChangeArrowheads="1"/>
          </p:cNvSpPr>
          <p:nvPr>
            <p:ph type="title"/>
          </p:nvPr>
        </p:nvSpPr>
        <p:spPr>
          <a:xfrm>
            <a:off x="-13855" y="-228600"/>
            <a:ext cx="8686800" cy="792163"/>
          </a:xfrm>
        </p:spPr>
        <p:txBody>
          <a:bodyPr/>
          <a:lstStyle/>
          <a:p>
            <a:pPr algn="l" eaLnBrk="1" hangingPunct="1"/>
            <a:r>
              <a:rPr lang="en-US" sz="2400" b="1" dirty="0" smtClean="0">
                <a:solidFill>
                  <a:schemeClr val="bg1"/>
                </a:solidFill>
              </a:rPr>
              <a:t>III. </a:t>
            </a:r>
            <a:r>
              <a:rPr lang="en-US" sz="2400" b="1" dirty="0" err="1" smtClean="0">
                <a:solidFill>
                  <a:schemeClr val="bg1"/>
                </a:solidFill>
              </a:rPr>
              <a:t>Điều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kiện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giống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cây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trồng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và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chế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độ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chăm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sóc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717007"/>
              </p:ext>
            </p:extLst>
          </p:nvPr>
        </p:nvGraphicFramePr>
        <p:xfrm>
          <a:off x="228600" y="1066800"/>
          <a:ext cx="8534400" cy="5376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Nguyên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nhân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làm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sâu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bệnh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phát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triển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Biện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pháp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tương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ứng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897540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</a:pP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Giống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Bị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nhiễm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sâu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bệnh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97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Giống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k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hông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chống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chịu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được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sâu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bệnh</a:t>
                      </a:r>
                      <a:endParaRPr lang="en-US" sz="24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540">
                <a:tc>
                  <a:txBody>
                    <a:bodyPr/>
                    <a:lstStyle/>
                    <a:p>
                      <a:pPr lvl="0" rtl="0">
                        <a:lnSpc>
                          <a:spcPct val="100000"/>
                        </a:lnSpc>
                      </a:pP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Mất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cân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đối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giữa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nước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và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phân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bón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97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Bón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nhiều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phân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hóa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học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đặc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biệt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là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đạm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, kali.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Ngập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úng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vết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xây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xát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...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95800" y="2057399"/>
            <a:ext cx="4267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Xử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lý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hạt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giống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trước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gieo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trồng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3872619"/>
            <a:ext cx="4267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Bón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tưới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nước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cân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đối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4710544"/>
            <a:ext cx="4267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nên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bón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quá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nhiều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hóa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đặc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biệt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đạm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2967335"/>
            <a:ext cx="4267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Sử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giống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chống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chịu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bệnh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5562600"/>
            <a:ext cx="42671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Tránh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ruộng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ngập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úng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gây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vết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thương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cây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trồng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  <p:bldP spid="11" grpId="0" build="p"/>
      <p:bldP spid="12" grpId="0" build="p"/>
      <p:bldP spid="1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6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228600" y="429491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0066"/>
                </a:solidFill>
                <a:latin typeface="Times New Roman" pitchFamily="18" charset="0"/>
              </a:rPr>
              <a:t>3. </a:t>
            </a:r>
            <a:r>
              <a:rPr lang="en-US" sz="2400" b="1" u="sng" dirty="0" err="1">
                <a:solidFill>
                  <a:srgbClr val="000066"/>
                </a:solidFill>
                <a:latin typeface="Times New Roman" pitchFamily="18" charset="0"/>
              </a:rPr>
              <a:t>Biện</a:t>
            </a:r>
            <a:r>
              <a:rPr lang="en-US" sz="2400" b="1" u="sng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66"/>
                </a:solidFill>
                <a:latin typeface="Times New Roman" pitchFamily="18" charset="0"/>
              </a:rPr>
              <a:t>pháp</a:t>
            </a:r>
            <a:r>
              <a:rPr lang="en-US" sz="2400" b="1" u="sng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66"/>
                </a:solidFill>
                <a:latin typeface="Times New Roman" pitchFamily="18" charset="0"/>
              </a:rPr>
              <a:t>hạn</a:t>
            </a:r>
            <a:r>
              <a:rPr lang="en-US" sz="2400" b="1" u="sng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66"/>
                </a:solidFill>
                <a:latin typeface="Times New Roman" pitchFamily="18" charset="0"/>
              </a:rPr>
              <a:t>chế</a:t>
            </a:r>
            <a:r>
              <a:rPr lang="en-US" sz="2400" b="1" u="sng" dirty="0">
                <a:solidFill>
                  <a:srgbClr val="000066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66563" name="Picture 3" descr="D:\TNT\CN10-bai giang\tu lieu bai 17\12020_bin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" y="1820214"/>
            <a:ext cx="2952380" cy="22183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23" name="Picture 2" descr="C:\Users\kyanh\Desktop\3003201115055513159088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672" y="1828800"/>
            <a:ext cx="2938928" cy="2209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24" name="Picture 10" descr="05_qldinhduong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01091"/>
            <a:ext cx="3048000" cy="21896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4" name="Rounded Rectangle 3"/>
          <p:cNvSpPr/>
          <p:nvPr/>
        </p:nvSpPr>
        <p:spPr>
          <a:xfrm>
            <a:off x="6019800" y="4038600"/>
            <a:ext cx="3064637" cy="1219200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chế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độ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chăm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sóc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hợp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lí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987015" y="4038600"/>
            <a:ext cx="3064637" cy="1219200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Kiểm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tra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và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xử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lí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giống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trước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khi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gieo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trồng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-77622" y="4038600"/>
            <a:ext cx="3064637" cy="1219200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giống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chống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sâu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bệnh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lúa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HUA 7,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ngô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LVN4…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>
          <a:xfrm>
            <a:off x="-13855" y="-182563"/>
            <a:ext cx="8686800" cy="792163"/>
          </a:xfrm>
        </p:spPr>
        <p:txBody>
          <a:bodyPr/>
          <a:lstStyle/>
          <a:p>
            <a:pPr algn="l" eaLnBrk="1" hangingPunct="1"/>
            <a:r>
              <a:rPr lang="en-US" sz="2400" b="1" dirty="0" smtClean="0">
                <a:solidFill>
                  <a:schemeClr val="bg1"/>
                </a:solidFill>
              </a:rPr>
              <a:t>III. </a:t>
            </a:r>
            <a:r>
              <a:rPr lang="en-US" sz="2400" b="1" dirty="0" err="1" smtClean="0">
                <a:solidFill>
                  <a:schemeClr val="bg1"/>
                </a:solidFill>
              </a:rPr>
              <a:t>Điều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kiện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giống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cây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trồng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và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chế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độ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chăm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sóc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-59562" y="5278582"/>
            <a:ext cx="9221622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rgbClr val="FF0000"/>
                </a:solidFill>
              </a:rPr>
              <a:t>Nhìn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các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hình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ảnh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trên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và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đoán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xem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đây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là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những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biện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pháp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gì</a:t>
            </a:r>
            <a:r>
              <a:rPr lang="en-US" sz="2600" b="1" dirty="0" smtClean="0">
                <a:solidFill>
                  <a:srgbClr val="FF0000"/>
                </a:solidFill>
              </a:rPr>
              <a:t>?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371600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Hình</a:t>
            </a:r>
            <a:r>
              <a:rPr lang="en-US" sz="2400" b="1" dirty="0" smtClean="0"/>
              <a:t> 1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39000" y="1276290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Hình</a:t>
            </a:r>
            <a:r>
              <a:rPr lang="en-US" sz="2400" b="1" dirty="0" smtClean="0"/>
              <a:t> 3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37958" y="1276290"/>
            <a:ext cx="1008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Hình</a:t>
            </a:r>
            <a:r>
              <a:rPr lang="en-US" sz="2400" b="1" dirty="0" smtClean="0"/>
              <a:t> 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8282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29" y="1219200"/>
            <a:ext cx="8229600" cy="792163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rgbClr val="FF0000"/>
                </a:solidFill>
              </a:rPr>
              <a:t>I. </a:t>
            </a:r>
            <a:r>
              <a:rPr lang="en-US" sz="3200" b="1" dirty="0" err="1" smtClean="0">
                <a:solidFill>
                  <a:srgbClr val="FF0000"/>
                </a:solidFill>
              </a:rPr>
              <a:t>Nguồn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sâu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bệnh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hại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58686" y="0"/>
            <a:ext cx="6477000" cy="838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 15: ĐIỀU KIỆN PHÁT SINH, PHÁT TRIỂN CỦA SÂU BỆNH HẠI CÂY TRỒNG</a:t>
            </a:r>
            <a:endParaRPr lang="en-US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28600" y="2209800"/>
            <a:ext cx="82296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mtClean="0">
                <a:solidFill>
                  <a:srgbClr val="FF0000"/>
                </a:solidFill>
              </a:rPr>
              <a:t>II. Điều kiện khí hậu, đất đai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92314" y="3276600"/>
            <a:ext cx="86868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smtClean="0">
                <a:solidFill>
                  <a:srgbClr val="FF0000"/>
                </a:solidFill>
              </a:rPr>
              <a:t>III. Điều kiện giống cây trồng và chế độ chăm sóc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0371" y="43434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bệnh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dịch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730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2" descr="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76200" y="3048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IV. </a:t>
            </a:r>
            <a:r>
              <a:rPr lang="en-US" sz="2800" b="1" dirty="0" err="1">
                <a:latin typeface="Times New Roman" pitchFamily="18" charset="0"/>
              </a:rPr>
              <a:t>Điều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kiện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sâu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bệnh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triển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dịch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62821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18389" y="845127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</a:rPr>
              <a:t>1. Ổ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</a:rPr>
              <a:t>dịch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026" name="Picture 2" descr="C:\Users\Admin1\Download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7" y="1404003"/>
            <a:ext cx="6688023" cy="499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417618" y="1138535"/>
            <a:ext cx="5964382" cy="461665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Quan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sát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sau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</a:rPr>
              <a:t>cho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</a:rPr>
              <a:t> Ổ </a:t>
            </a:r>
            <a:r>
              <a:rPr lang="en-US" sz="2400" b="1" dirty="0" err="1" smtClean="0">
                <a:solidFill>
                  <a:srgbClr val="002060"/>
                </a:solidFill>
              </a:rPr>
              <a:t>dịch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gì</a:t>
            </a:r>
            <a:r>
              <a:rPr lang="en-US" sz="2400" b="1" dirty="0" smtClean="0">
                <a:solidFill>
                  <a:srgbClr val="002060"/>
                </a:solidFill>
              </a:rPr>
              <a:t>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 rot="19489859">
            <a:off x="797303" y="1503711"/>
            <a:ext cx="6016477" cy="3947246"/>
          </a:xfrm>
          <a:custGeom>
            <a:avLst/>
            <a:gdLst>
              <a:gd name="connsiteX0" fmla="*/ 0 w 5486400"/>
              <a:gd name="connsiteY0" fmla="*/ 1607564 h 3215128"/>
              <a:gd name="connsiteX1" fmla="*/ 2743200 w 5486400"/>
              <a:gd name="connsiteY1" fmla="*/ 0 h 3215128"/>
              <a:gd name="connsiteX2" fmla="*/ 5486400 w 5486400"/>
              <a:gd name="connsiteY2" fmla="*/ 1607564 h 3215128"/>
              <a:gd name="connsiteX3" fmla="*/ 2743200 w 5486400"/>
              <a:gd name="connsiteY3" fmla="*/ 3215128 h 3215128"/>
              <a:gd name="connsiteX4" fmla="*/ 0 w 5486400"/>
              <a:gd name="connsiteY4" fmla="*/ 1607564 h 3215128"/>
              <a:gd name="connsiteX0" fmla="*/ 0 w 5729223"/>
              <a:gd name="connsiteY0" fmla="*/ 1607564 h 3290451"/>
              <a:gd name="connsiteX1" fmla="*/ 2743200 w 5729223"/>
              <a:gd name="connsiteY1" fmla="*/ 0 h 3290451"/>
              <a:gd name="connsiteX2" fmla="*/ 5486400 w 5729223"/>
              <a:gd name="connsiteY2" fmla="*/ 1607564 h 3290451"/>
              <a:gd name="connsiteX3" fmla="*/ 5324629 w 5729223"/>
              <a:gd name="connsiteY3" fmla="*/ 2882376 h 3290451"/>
              <a:gd name="connsiteX4" fmla="*/ 2743200 w 5729223"/>
              <a:gd name="connsiteY4" fmla="*/ 3215128 h 3290451"/>
              <a:gd name="connsiteX5" fmla="*/ 0 w 5729223"/>
              <a:gd name="connsiteY5" fmla="*/ 1607564 h 3290451"/>
              <a:gd name="connsiteX0" fmla="*/ 126676 w 5855899"/>
              <a:gd name="connsiteY0" fmla="*/ 1936221 h 3619108"/>
              <a:gd name="connsiteX1" fmla="*/ 702825 w 5855899"/>
              <a:gd name="connsiteY1" fmla="*/ 136366 h 3619108"/>
              <a:gd name="connsiteX2" fmla="*/ 2869876 w 5855899"/>
              <a:gd name="connsiteY2" fmla="*/ 328657 h 3619108"/>
              <a:gd name="connsiteX3" fmla="*/ 5613076 w 5855899"/>
              <a:gd name="connsiteY3" fmla="*/ 1936221 h 3619108"/>
              <a:gd name="connsiteX4" fmla="*/ 5451305 w 5855899"/>
              <a:gd name="connsiteY4" fmla="*/ 3211033 h 3619108"/>
              <a:gd name="connsiteX5" fmla="*/ 2869876 w 5855899"/>
              <a:gd name="connsiteY5" fmla="*/ 3543785 h 3619108"/>
              <a:gd name="connsiteX6" fmla="*/ 126676 w 5855899"/>
              <a:gd name="connsiteY6" fmla="*/ 1936221 h 3619108"/>
              <a:gd name="connsiteX0" fmla="*/ 126676 w 5782009"/>
              <a:gd name="connsiteY0" fmla="*/ 1914819 h 3597706"/>
              <a:gd name="connsiteX1" fmla="*/ 702825 w 5782009"/>
              <a:gd name="connsiteY1" fmla="*/ 114964 h 3597706"/>
              <a:gd name="connsiteX2" fmla="*/ 2869876 w 5782009"/>
              <a:gd name="connsiteY2" fmla="*/ 307255 h 3597706"/>
              <a:gd name="connsiteX3" fmla="*/ 4015581 w 5782009"/>
              <a:gd name="connsiteY3" fmla="*/ 1330582 h 3597706"/>
              <a:gd name="connsiteX4" fmla="*/ 5613076 w 5782009"/>
              <a:gd name="connsiteY4" fmla="*/ 1914819 h 3597706"/>
              <a:gd name="connsiteX5" fmla="*/ 5451305 w 5782009"/>
              <a:gd name="connsiteY5" fmla="*/ 3189631 h 3597706"/>
              <a:gd name="connsiteX6" fmla="*/ 2869876 w 5782009"/>
              <a:gd name="connsiteY6" fmla="*/ 3522383 h 3597706"/>
              <a:gd name="connsiteX7" fmla="*/ 126676 w 5782009"/>
              <a:gd name="connsiteY7" fmla="*/ 1914819 h 3597706"/>
              <a:gd name="connsiteX0" fmla="*/ 126676 w 5782009"/>
              <a:gd name="connsiteY0" fmla="*/ 1889657 h 3572544"/>
              <a:gd name="connsiteX1" fmla="*/ 702825 w 5782009"/>
              <a:gd name="connsiteY1" fmla="*/ 89802 h 3572544"/>
              <a:gd name="connsiteX2" fmla="*/ 2635631 w 5782009"/>
              <a:gd name="connsiteY2" fmla="*/ 422110 h 3572544"/>
              <a:gd name="connsiteX3" fmla="*/ 4015581 w 5782009"/>
              <a:gd name="connsiteY3" fmla="*/ 1305420 h 3572544"/>
              <a:gd name="connsiteX4" fmla="*/ 5613076 w 5782009"/>
              <a:gd name="connsiteY4" fmla="*/ 1889657 h 3572544"/>
              <a:gd name="connsiteX5" fmla="*/ 5451305 w 5782009"/>
              <a:gd name="connsiteY5" fmla="*/ 3164469 h 3572544"/>
              <a:gd name="connsiteX6" fmla="*/ 2869876 w 5782009"/>
              <a:gd name="connsiteY6" fmla="*/ 3497221 h 3572544"/>
              <a:gd name="connsiteX7" fmla="*/ 126676 w 5782009"/>
              <a:gd name="connsiteY7" fmla="*/ 1889657 h 3572544"/>
              <a:gd name="connsiteX0" fmla="*/ 126676 w 5745539"/>
              <a:gd name="connsiteY0" fmla="*/ 1889657 h 3572544"/>
              <a:gd name="connsiteX1" fmla="*/ 702825 w 5745539"/>
              <a:gd name="connsiteY1" fmla="*/ 89802 h 3572544"/>
              <a:gd name="connsiteX2" fmla="*/ 2635631 w 5745539"/>
              <a:gd name="connsiteY2" fmla="*/ 422110 h 3572544"/>
              <a:gd name="connsiteX3" fmla="*/ 4015581 w 5745539"/>
              <a:gd name="connsiteY3" fmla="*/ 1305420 h 3572544"/>
              <a:gd name="connsiteX4" fmla="*/ 5540211 w 5745539"/>
              <a:gd name="connsiteY4" fmla="*/ 2329818 h 3572544"/>
              <a:gd name="connsiteX5" fmla="*/ 5451305 w 5745539"/>
              <a:gd name="connsiteY5" fmla="*/ 3164469 h 3572544"/>
              <a:gd name="connsiteX6" fmla="*/ 2869876 w 5745539"/>
              <a:gd name="connsiteY6" fmla="*/ 3497221 h 3572544"/>
              <a:gd name="connsiteX7" fmla="*/ 126676 w 5745539"/>
              <a:gd name="connsiteY7" fmla="*/ 1889657 h 3572544"/>
              <a:gd name="connsiteX0" fmla="*/ 126676 w 6085125"/>
              <a:gd name="connsiteY0" fmla="*/ 1889657 h 3572544"/>
              <a:gd name="connsiteX1" fmla="*/ 702825 w 6085125"/>
              <a:gd name="connsiteY1" fmla="*/ 89802 h 3572544"/>
              <a:gd name="connsiteX2" fmla="*/ 2635631 w 6085125"/>
              <a:gd name="connsiteY2" fmla="*/ 422110 h 3572544"/>
              <a:gd name="connsiteX3" fmla="*/ 4015581 w 6085125"/>
              <a:gd name="connsiteY3" fmla="*/ 1305420 h 3572544"/>
              <a:gd name="connsiteX4" fmla="*/ 5540211 w 6085125"/>
              <a:gd name="connsiteY4" fmla="*/ 2329818 h 3572544"/>
              <a:gd name="connsiteX5" fmla="*/ 5451305 w 6085125"/>
              <a:gd name="connsiteY5" fmla="*/ 3164469 h 3572544"/>
              <a:gd name="connsiteX6" fmla="*/ 2869876 w 6085125"/>
              <a:gd name="connsiteY6" fmla="*/ 3497221 h 3572544"/>
              <a:gd name="connsiteX7" fmla="*/ 126676 w 6085125"/>
              <a:gd name="connsiteY7" fmla="*/ 1889657 h 3572544"/>
              <a:gd name="connsiteX0" fmla="*/ 126676 w 6085125"/>
              <a:gd name="connsiteY0" fmla="*/ 1889657 h 3558826"/>
              <a:gd name="connsiteX1" fmla="*/ 702825 w 6085125"/>
              <a:gd name="connsiteY1" fmla="*/ 89802 h 3558826"/>
              <a:gd name="connsiteX2" fmla="*/ 2635631 w 6085125"/>
              <a:gd name="connsiteY2" fmla="*/ 422110 h 3558826"/>
              <a:gd name="connsiteX3" fmla="*/ 4015581 w 6085125"/>
              <a:gd name="connsiteY3" fmla="*/ 1305420 h 3558826"/>
              <a:gd name="connsiteX4" fmla="*/ 5540211 w 6085125"/>
              <a:gd name="connsiteY4" fmla="*/ 2329818 h 3558826"/>
              <a:gd name="connsiteX5" fmla="*/ 5451305 w 6085125"/>
              <a:gd name="connsiteY5" fmla="*/ 3164469 h 3558826"/>
              <a:gd name="connsiteX6" fmla="*/ 4615764 w 6085125"/>
              <a:gd name="connsiteY6" fmla="*/ 3219772 h 3558826"/>
              <a:gd name="connsiteX7" fmla="*/ 2869876 w 6085125"/>
              <a:gd name="connsiteY7" fmla="*/ 3497221 h 3558826"/>
              <a:gd name="connsiteX8" fmla="*/ 126676 w 6085125"/>
              <a:gd name="connsiteY8" fmla="*/ 1889657 h 3558826"/>
              <a:gd name="connsiteX0" fmla="*/ 269492 w 5727284"/>
              <a:gd name="connsiteY0" fmla="*/ 1852612 h 3561188"/>
              <a:gd name="connsiteX1" fmla="*/ 344984 w 5727284"/>
              <a:gd name="connsiteY1" fmla="*/ 89802 h 3561188"/>
              <a:gd name="connsiteX2" fmla="*/ 2277790 w 5727284"/>
              <a:gd name="connsiteY2" fmla="*/ 422110 h 3561188"/>
              <a:gd name="connsiteX3" fmla="*/ 3657740 w 5727284"/>
              <a:gd name="connsiteY3" fmla="*/ 1305420 h 3561188"/>
              <a:gd name="connsiteX4" fmla="*/ 5182370 w 5727284"/>
              <a:gd name="connsiteY4" fmla="*/ 2329818 h 3561188"/>
              <a:gd name="connsiteX5" fmla="*/ 5093464 w 5727284"/>
              <a:gd name="connsiteY5" fmla="*/ 3164469 h 3561188"/>
              <a:gd name="connsiteX6" fmla="*/ 4257923 w 5727284"/>
              <a:gd name="connsiteY6" fmla="*/ 3219772 h 3561188"/>
              <a:gd name="connsiteX7" fmla="*/ 2512035 w 5727284"/>
              <a:gd name="connsiteY7" fmla="*/ 3497221 h 3561188"/>
              <a:gd name="connsiteX8" fmla="*/ 269492 w 5727284"/>
              <a:gd name="connsiteY8" fmla="*/ 1852612 h 3561188"/>
              <a:gd name="connsiteX0" fmla="*/ 269492 w 5727284"/>
              <a:gd name="connsiteY0" fmla="*/ 1840396 h 3548972"/>
              <a:gd name="connsiteX1" fmla="*/ 344984 w 5727284"/>
              <a:gd name="connsiteY1" fmla="*/ 77586 h 3548972"/>
              <a:gd name="connsiteX2" fmla="*/ 2277790 w 5727284"/>
              <a:gd name="connsiteY2" fmla="*/ 409894 h 3548972"/>
              <a:gd name="connsiteX3" fmla="*/ 2532648 w 5727284"/>
              <a:gd name="connsiteY3" fmla="*/ 652985 h 3548972"/>
              <a:gd name="connsiteX4" fmla="*/ 3657740 w 5727284"/>
              <a:gd name="connsiteY4" fmla="*/ 1293204 h 3548972"/>
              <a:gd name="connsiteX5" fmla="*/ 5182370 w 5727284"/>
              <a:gd name="connsiteY5" fmla="*/ 2317602 h 3548972"/>
              <a:gd name="connsiteX6" fmla="*/ 5093464 w 5727284"/>
              <a:gd name="connsiteY6" fmla="*/ 3152253 h 3548972"/>
              <a:gd name="connsiteX7" fmla="*/ 4257923 w 5727284"/>
              <a:gd name="connsiteY7" fmla="*/ 3207556 h 3548972"/>
              <a:gd name="connsiteX8" fmla="*/ 2512035 w 5727284"/>
              <a:gd name="connsiteY8" fmla="*/ 3485005 h 3548972"/>
              <a:gd name="connsiteX9" fmla="*/ 269492 w 5727284"/>
              <a:gd name="connsiteY9" fmla="*/ 1840396 h 3548972"/>
              <a:gd name="connsiteX0" fmla="*/ 269492 w 5727284"/>
              <a:gd name="connsiteY0" fmla="*/ 1830708 h 3539284"/>
              <a:gd name="connsiteX1" fmla="*/ 344984 w 5727284"/>
              <a:gd name="connsiteY1" fmla="*/ 67898 h 3539284"/>
              <a:gd name="connsiteX2" fmla="*/ 2156031 w 5727284"/>
              <a:gd name="connsiteY2" fmla="*/ 500846 h 3539284"/>
              <a:gd name="connsiteX3" fmla="*/ 2532648 w 5727284"/>
              <a:gd name="connsiteY3" fmla="*/ 643297 h 3539284"/>
              <a:gd name="connsiteX4" fmla="*/ 3657740 w 5727284"/>
              <a:gd name="connsiteY4" fmla="*/ 1283516 h 3539284"/>
              <a:gd name="connsiteX5" fmla="*/ 5182370 w 5727284"/>
              <a:gd name="connsiteY5" fmla="*/ 2307914 h 3539284"/>
              <a:gd name="connsiteX6" fmla="*/ 5093464 w 5727284"/>
              <a:gd name="connsiteY6" fmla="*/ 3142565 h 3539284"/>
              <a:gd name="connsiteX7" fmla="*/ 4257923 w 5727284"/>
              <a:gd name="connsiteY7" fmla="*/ 3197868 h 3539284"/>
              <a:gd name="connsiteX8" fmla="*/ 2512035 w 5727284"/>
              <a:gd name="connsiteY8" fmla="*/ 3475317 h 3539284"/>
              <a:gd name="connsiteX9" fmla="*/ 269492 w 5727284"/>
              <a:gd name="connsiteY9" fmla="*/ 1830708 h 3539284"/>
              <a:gd name="connsiteX0" fmla="*/ 269492 w 5727284"/>
              <a:gd name="connsiteY0" fmla="*/ 1833057 h 3541633"/>
              <a:gd name="connsiteX1" fmla="*/ 344984 w 5727284"/>
              <a:gd name="connsiteY1" fmla="*/ 70247 h 3541633"/>
              <a:gd name="connsiteX2" fmla="*/ 2156031 w 5727284"/>
              <a:gd name="connsiteY2" fmla="*/ 503195 h 3541633"/>
              <a:gd name="connsiteX3" fmla="*/ 2562757 w 5727284"/>
              <a:gd name="connsiteY3" fmla="*/ 819397 h 3541633"/>
              <a:gd name="connsiteX4" fmla="*/ 3657740 w 5727284"/>
              <a:gd name="connsiteY4" fmla="*/ 1285865 h 3541633"/>
              <a:gd name="connsiteX5" fmla="*/ 5182370 w 5727284"/>
              <a:gd name="connsiteY5" fmla="*/ 2310263 h 3541633"/>
              <a:gd name="connsiteX6" fmla="*/ 5093464 w 5727284"/>
              <a:gd name="connsiteY6" fmla="*/ 3144914 h 3541633"/>
              <a:gd name="connsiteX7" fmla="*/ 4257923 w 5727284"/>
              <a:gd name="connsiteY7" fmla="*/ 3200217 h 3541633"/>
              <a:gd name="connsiteX8" fmla="*/ 2512035 w 5727284"/>
              <a:gd name="connsiteY8" fmla="*/ 3477666 h 3541633"/>
              <a:gd name="connsiteX9" fmla="*/ 269492 w 5727284"/>
              <a:gd name="connsiteY9" fmla="*/ 1833057 h 3541633"/>
              <a:gd name="connsiteX0" fmla="*/ 269492 w 5727284"/>
              <a:gd name="connsiteY0" fmla="*/ 1833057 h 3541633"/>
              <a:gd name="connsiteX1" fmla="*/ 344984 w 5727284"/>
              <a:gd name="connsiteY1" fmla="*/ 70247 h 3541633"/>
              <a:gd name="connsiteX2" fmla="*/ 2156031 w 5727284"/>
              <a:gd name="connsiteY2" fmla="*/ 503195 h 3541633"/>
              <a:gd name="connsiteX3" fmla="*/ 2562757 w 5727284"/>
              <a:gd name="connsiteY3" fmla="*/ 819397 h 3541633"/>
              <a:gd name="connsiteX4" fmla="*/ 3657740 w 5727284"/>
              <a:gd name="connsiteY4" fmla="*/ 1285865 h 3541633"/>
              <a:gd name="connsiteX5" fmla="*/ 5182370 w 5727284"/>
              <a:gd name="connsiteY5" fmla="*/ 2310263 h 3541633"/>
              <a:gd name="connsiteX6" fmla="*/ 5093464 w 5727284"/>
              <a:gd name="connsiteY6" fmla="*/ 3144914 h 3541633"/>
              <a:gd name="connsiteX7" fmla="*/ 4257923 w 5727284"/>
              <a:gd name="connsiteY7" fmla="*/ 3200217 h 3541633"/>
              <a:gd name="connsiteX8" fmla="*/ 2512035 w 5727284"/>
              <a:gd name="connsiteY8" fmla="*/ 3477666 h 3541633"/>
              <a:gd name="connsiteX9" fmla="*/ 269492 w 5727284"/>
              <a:gd name="connsiteY9" fmla="*/ 1833057 h 3541633"/>
              <a:gd name="connsiteX0" fmla="*/ 269492 w 5727284"/>
              <a:gd name="connsiteY0" fmla="*/ 1833057 h 3541633"/>
              <a:gd name="connsiteX1" fmla="*/ 344984 w 5727284"/>
              <a:gd name="connsiteY1" fmla="*/ 70247 h 3541633"/>
              <a:gd name="connsiteX2" fmla="*/ 2156031 w 5727284"/>
              <a:gd name="connsiteY2" fmla="*/ 503195 h 3541633"/>
              <a:gd name="connsiteX3" fmla="*/ 2562757 w 5727284"/>
              <a:gd name="connsiteY3" fmla="*/ 819397 h 3541633"/>
              <a:gd name="connsiteX4" fmla="*/ 4004440 w 5727284"/>
              <a:gd name="connsiteY4" fmla="*/ 1852172 h 3541633"/>
              <a:gd name="connsiteX5" fmla="*/ 5182370 w 5727284"/>
              <a:gd name="connsiteY5" fmla="*/ 2310263 h 3541633"/>
              <a:gd name="connsiteX6" fmla="*/ 5093464 w 5727284"/>
              <a:gd name="connsiteY6" fmla="*/ 3144914 h 3541633"/>
              <a:gd name="connsiteX7" fmla="*/ 4257923 w 5727284"/>
              <a:gd name="connsiteY7" fmla="*/ 3200217 h 3541633"/>
              <a:gd name="connsiteX8" fmla="*/ 2512035 w 5727284"/>
              <a:gd name="connsiteY8" fmla="*/ 3477666 h 3541633"/>
              <a:gd name="connsiteX9" fmla="*/ 269492 w 5727284"/>
              <a:gd name="connsiteY9" fmla="*/ 1833057 h 3541633"/>
              <a:gd name="connsiteX0" fmla="*/ 269492 w 5876212"/>
              <a:gd name="connsiteY0" fmla="*/ 1833057 h 3541633"/>
              <a:gd name="connsiteX1" fmla="*/ 344984 w 5876212"/>
              <a:gd name="connsiteY1" fmla="*/ 70247 h 3541633"/>
              <a:gd name="connsiteX2" fmla="*/ 2156031 w 5876212"/>
              <a:gd name="connsiteY2" fmla="*/ 503195 h 3541633"/>
              <a:gd name="connsiteX3" fmla="*/ 2562757 w 5876212"/>
              <a:gd name="connsiteY3" fmla="*/ 819397 h 3541633"/>
              <a:gd name="connsiteX4" fmla="*/ 4004440 w 5876212"/>
              <a:gd name="connsiteY4" fmla="*/ 1852172 h 3541633"/>
              <a:gd name="connsiteX5" fmla="*/ 5395743 w 5876212"/>
              <a:gd name="connsiteY5" fmla="*/ 2680937 h 3541633"/>
              <a:gd name="connsiteX6" fmla="*/ 5093464 w 5876212"/>
              <a:gd name="connsiteY6" fmla="*/ 3144914 h 3541633"/>
              <a:gd name="connsiteX7" fmla="*/ 4257923 w 5876212"/>
              <a:gd name="connsiteY7" fmla="*/ 3200217 h 3541633"/>
              <a:gd name="connsiteX8" fmla="*/ 2512035 w 5876212"/>
              <a:gd name="connsiteY8" fmla="*/ 3477666 h 3541633"/>
              <a:gd name="connsiteX9" fmla="*/ 269492 w 5876212"/>
              <a:gd name="connsiteY9" fmla="*/ 1833057 h 3541633"/>
              <a:gd name="connsiteX0" fmla="*/ 269492 w 5876212"/>
              <a:gd name="connsiteY0" fmla="*/ 1856942 h 3565518"/>
              <a:gd name="connsiteX1" fmla="*/ 344984 w 5876212"/>
              <a:gd name="connsiteY1" fmla="*/ 94132 h 3565518"/>
              <a:gd name="connsiteX2" fmla="*/ 2156031 w 5876212"/>
              <a:gd name="connsiteY2" fmla="*/ 527080 h 3565518"/>
              <a:gd name="connsiteX3" fmla="*/ 2562757 w 5876212"/>
              <a:gd name="connsiteY3" fmla="*/ 843282 h 3565518"/>
              <a:gd name="connsiteX4" fmla="*/ 4004440 w 5876212"/>
              <a:gd name="connsiteY4" fmla="*/ 1876057 h 3565518"/>
              <a:gd name="connsiteX5" fmla="*/ 5395743 w 5876212"/>
              <a:gd name="connsiteY5" fmla="*/ 2704822 h 3565518"/>
              <a:gd name="connsiteX6" fmla="*/ 5093464 w 5876212"/>
              <a:gd name="connsiteY6" fmla="*/ 3168799 h 3565518"/>
              <a:gd name="connsiteX7" fmla="*/ 4257923 w 5876212"/>
              <a:gd name="connsiteY7" fmla="*/ 3224102 h 3565518"/>
              <a:gd name="connsiteX8" fmla="*/ 2512035 w 5876212"/>
              <a:gd name="connsiteY8" fmla="*/ 3501551 h 3565518"/>
              <a:gd name="connsiteX9" fmla="*/ 269492 w 5876212"/>
              <a:gd name="connsiteY9" fmla="*/ 1856942 h 3565518"/>
              <a:gd name="connsiteX0" fmla="*/ 269492 w 5876212"/>
              <a:gd name="connsiteY0" fmla="*/ 1857651 h 3566227"/>
              <a:gd name="connsiteX1" fmla="*/ 344984 w 5876212"/>
              <a:gd name="connsiteY1" fmla="*/ 94841 h 3566227"/>
              <a:gd name="connsiteX2" fmla="*/ 2156031 w 5876212"/>
              <a:gd name="connsiteY2" fmla="*/ 527789 h 3566227"/>
              <a:gd name="connsiteX3" fmla="*/ 2562757 w 5876212"/>
              <a:gd name="connsiteY3" fmla="*/ 843991 h 3566227"/>
              <a:gd name="connsiteX4" fmla="*/ 4004440 w 5876212"/>
              <a:gd name="connsiteY4" fmla="*/ 1876766 h 3566227"/>
              <a:gd name="connsiteX5" fmla="*/ 5395743 w 5876212"/>
              <a:gd name="connsiteY5" fmla="*/ 2705531 h 3566227"/>
              <a:gd name="connsiteX6" fmla="*/ 5093464 w 5876212"/>
              <a:gd name="connsiteY6" fmla="*/ 3169508 h 3566227"/>
              <a:gd name="connsiteX7" fmla="*/ 4257923 w 5876212"/>
              <a:gd name="connsiteY7" fmla="*/ 3224811 h 3566227"/>
              <a:gd name="connsiteX8" fmla="*/ 2512035 w 5876212"/>
              <a:gd name="connsiteY8" fmla="*/ 3502260 h 3566227"/>
              <a:gd name="connsiteX9" fmla="*/ 269492 w 5876212"/>
              <a:gd name="connsiteY9" fmla="*/ 1857651 h 3566227"/>
              <a:gd name="connsiteX0" fmla="*/ 269492 w 5876212"/>
              <a:gd name="connsiteY0" fmla="*/ 1867309 h 3575885"/>
              <a:gd name="connsiteX1" fmla="*/ 344984 w 5876212"/>
              <a:gd name="connsiteY1" fmla="*/ 104499 h 3575885"/>
              <a:gd name="connsiteX2" fmla="*/ 1857701 w 5876212"/>
              <a:gd name="connsiteY2" fmla="*/ 479775 h 3575885"/>
              <a:gd name="connsiteX3" fmla="*/ 2562757 w 5876212"/>
              <a:gd name="connsiteY3" fmla="*/ 853649 h 3575885"/>
              <a:gd name="connsiteX4" fmla="*/ 4004440 w 5876212"/>
              <a:gd name="connsiteY4" fmla="*/ 1886424 h 3575885"/>
              <a:gd name="connsiteX5" fmla="*/ 5395743 w 5876212"/>
              <a:gd name="connsiteY5" fmla="*/ 2715189 h 3575885"/>
              <a:gd name="connsiteX6" fmla="*/ 5093464 w 5876212"/>
              <a:gd name="connsiteY6" fmla="*/ 3179166 h 3575885"/>
              <a:gd name="connsiteX7" fmla="*/ 4257923 w 5876212"/>
              <a:gd name="connsiteY7" fmla="*/ 3234469 h 3575885"/>
              <a:gd name="connsiteX8" fmla="*/ 2512035 w 5876212"/>
              <a:gd name="connsiteY8" fmla="*/ 3511918 h 3575885"/>
              <a:gd name="connsiteX9" fmla="*/ 269492 w 5876212"/>
              <a:gd name="connsiteY9" fmla="*/ 1867309 h 3575885"/>
              <a:gd name="connsiteX0" fmla="*/ 377123 w 5983843"/>
              <a:gd name="connsiteY0" fmla="*/ 1938510 h 3647086"/>
              <a:gd name="connsiteX1" fmla="*/ 274752 w 5983843"/>
              <a:gd name="connsiteY1" fmla="*/ 67325 h 3647086"/>
              <a:gd name="connsiteX2" fmla="*/ 1965332 w 5983843"/>
              <a:gd name="connsiteY2" fmla="*/ 550976 h 3647086"/>
              <a:gd name="connsiteX3" fmla="*/ 2670388 w 5983843"/>
              <a:gd name="connsiteY3" fmla="*/ 924850 h 3647086"/>
              <a:gd name="connsiteX4" fmla="*/ 4112071 w 5983843"/>
              <a:gd name="connsiteY4" fmla="*/ 1957625 h 3647086"/>
              <a:gd name="connsiteX5" fmla="*/ 5503374 w 5983843"/>
              <a:gd name="connsiteY5" fmla="*/ 2786390 h 3647086"/>
              <a:gd name="connsiteX6" fmla="*/ 5201095 w 5983843"/>
              <a:gd name="connsiteY6" fmla="*/ 3250367 h 3647086"/>
              <a:gd name="connsiteX7" fmla="*/ 4365554 w 5983843"/>
              <a:gd name="connsiteY7" fmla="*/ 3305670 h 3647086"/>
              <a:gd name="connsiteX8" fmla="*/ 2619666 w 5983843"/>
              <a:gd name="connsiteY8" fmla="*/ 3583119 h 3647086"/>
              <a:gd name="connsiteX9" fmla="*/ 377123 w 5983843"/>
              <a:gd name="connsiteY9" fmla="*/ 1938510 h 3647086"/>
              <a:gd name="connsiteX0" fmla="*/ 377123 w 5983843"/>
              <a:gd name="connsiteY0" fmla="*/ 1980935 h 3689511"/>
              <a:gd name="connsiteX1" fmla="*/ 274752 w 5983843"/>
              <a:gd name="connsiteY1" fmla="*/ 109750 h 3689511"/>
              <a:gd name="connsiteX2" fmla="*/ 1061891 w 5983843"/>
              <a:gd name="connsiteY2" fmla="*/ 291512 h 3689511"/>
              <a:gd name="connsiteX3" fmla="*/ 1965332 w 5983843"/>
              <a:gd name="connsiteY3" fmla="*/ 593401 h 3689511"/>
              <a:gd name="connsiteX4" fmla="*/ 2670388 w 5983843"/>
              <a:gd name="connsiteY4" fmla="*/ 967275 h 3689511"/>
              <a:gd name="connsiteX5" fmla="*/ 4112071 w 5983843"/>
              <a:gd name="connsiteY5" fmla="*/ 2000050 h 3689511"/>
              <a:gd name="connsiteX6" fmla="*/ 5503374 w 5983843"/>
              <a:gd name="connsiteY6" fmla="*/ 2828815 h 3689511"/>
              <a:gd name="connsiteX7" fmla="*/ 5201095 w 5983843"/>
              <a:gd name="connsiteY7" fmla="*/ 3292792 h 3689511"/>
              <a:gd name="connsiteX8" fmla="*/ 4365554 w 5983843"/>
              <a:gd name="connsiteY8" fmla="*/ 3348095 h 3689511"/>
              <a:gd name="connsiteX9" fmla="*/ 2619666 w 5983843"/>
              <a:gd name="connsiteY9" fmla="*/ 3625544 h 3689511"/>
              <a:gd name="connsiteX10" fmla="*/ 377123 w 5983843"/>
              <a:gd name="connsiteY10" fmla="*/ 1980935 h 3689511"/>
              <a:gd name="connsiteX0" fmla="*/ 377123 w 5983843"/>
              <a:gd name="connsiteY0" fmla="*/ 1980935 h 3689511"/>
              <a:gd name="connsiteX1" fmla="*/ 274752 w 5983843"/>
              <a:gd name="connsiteY1" fmla="*/ 109750 h 3689511"/>
              <a:gd name="connsiteX2" fmla="*/ 1061891 w 5983843"/>
              <a:gd name="connsiteY2" fmla="*/ 291512 h 3689511"/>
              <a:gd name="connsiteX3" fmla="*/ 1965332 w 5983843"/>
              <a:gd name="connsiteY3" fmla="*/ 593401 h 3689511"/>
              <a:gd name="connsiteX4" fmla="*/ 2282221 w 5983843"/>
              <a:gd name="connsiteY4" fmla="*/ 964941 h 3689511"/>
              <a:gd name="connsiteX5" fmla="*/ 2670388 w 5983843"/>
              <a:gd name="connsiteY5" fmla="*/ 967275 h 3689511"/>
              <a:gd name="connsiteX6" fmla="*/ 4112071 w 5983843"/>
              <a:gd name="connsiteY6" fmla="*/ 2000050 h 3689511"/>
              <a:gd name="connsiteX7" fmla="*/ 5503374 w 5983843"/>
              <a:gd name="connsiteY7" fmla="*/ 2828815 h 3689511"/>
              <a:gd name="connsiteX8" fmla="*/ 5201095 w 5983843"/>
              <a:gd name="connsiteY8" fmla="*/ 3292792 h 3689511"/>
              <a:gd name="connsiteX9" fmla="*/ 4365554 w 5983843"/>
              <a:gd name="connsiteY9" fmla="*/ 3348095 h 3689511"/>
              <a:gd name="connsiteX10" fmla="*/ 2619666 w 5983843"/>
              <a:gd name="connsiteY10" fmla="*/ 3625544 h 3689511"/>
              <a:gd name="connsiteX11" fmla="*/ 377123 w 5983843"/>
              <a:gd name="connsiteY11" fmla="*/ 1980935 h 3689511"/>
              <a:gd name="connsiteX0" fmla="*/ 377123 w 5983843"/>
              <a:gd name="connsiteY0" fmla="*/ 1980935 h 3689511"/>
              <a:gd name="connsiteX1" fmla="*/ 274752 w 5983843"/>
              <a:gd name="connsiteY1" fmla="*/ 109750 h 3689511"/>
              <a:gd name="connsiteX2" fmla="*/ 1061891 w 5983843"/>
              <a:gd name="connsiteY2" fmla="*/ 291512 h 3689511"/>
              <a:gd name="connsiteX3" fmla="*/ 1965332 w 5983843"/>
              <a:gd name="connsiteY3" fmla="*/ 593401 h 3689511"/>
              <a:gd name="connsiteX4" fmla="*/ 2282221 w 5983843"/>
              <a:gd name="connsiteY4" fmla="*/ 964941 h 3689511"/>
              <a:gd name="connsiteX5" fmla="*/ 2670388 w 5983843"/>
              <a:gd name="connsiteY5" fmla="*/ 967275 h 3689511"/>
              <a:gd name="connsiteX6" fmla="*/ 4112071 w 5983843"/>
              <a:gd name="connsiteY6" fmla="*/ 2000050 h 3689511"/>
              <a:gd name="connsiteX7" fmla="*/ 5503374 w 5983843"/>
              <a:gd name="connsiteY7" fmla="*/ 2828815 h 3689511"/>
              <a:gd name="connsiteX8" fmla="*/ 5201095 w 5983843"/>
              <a:gd name="connsiteY8" fmla="*/ 3292792 h 3689511"/>
              <a:gd name="connsiteX9" fmla="*/ 4365554 w 5983843"/>
              <a:gd name="connsiteY9" fmla="*/ 3348095 h 3689511"/>
              <a:gd name="connsiteX10" fmla="*/ 2619666 w 5983843"/>
              <a:gd name="connsiteY10" fmla="*/ 3625544 h 3689511"/>
              <a:gd name="connsiteX11" fmla="*/ 377123 w 5983843"/>
              <a:gd name="connsiteY11" fmla="*/ 1980935 h 3689511"/>
              <a:gd name="connsiteX0" fmla="*/ 2670388 w 5983843"/>
              <a:gd name="connsiteY0" fmla="*/ 967275 h 3689511"/>
              <a:gd name="connsiteX1" fmla="*/ 4112071 w 5983843"/>
              <a:gd name="connsiteY1" fmla="*/ 2000050 h 3689511"/>
              <a:gd name="connsiteX2" fmla="*/ 5503374 w 5983843"/>
              <a:gd name="connsiteY2" fmla="*/ 2828815 h 3689511"/>
              <a:gd name="connsiteX3" fmla="*/ 5201095 w 5983843"/>
              <a:gd name="connsiteY3" fmla="*/ 3292792 h 3689511"/>
              <a:gd name="connsiteX4" fmla="*/ 4365554 w 5983843"/>
              <a:gd name="connsiteY4" fmla="*/ 3348095 h 3689511"/>
              <a:gd name="connsiteX5" fmla="*/ 2619666 w 5983843"/>
              <a:gd name="connsiteY5" fmla="*/ 3625544 h 3689511"/>
              <a:gd name="connsiteX6" fmla="*/ 377123 w 5983843"/>
              <a:gd name="connsiteY6" fmla="*/ 1980935 h 3689511"/>
              <a:gd name="connsiteX7" fmla="*/ 274752 w 5983843"/>
              <a:gd name="connsiteY7" fmla="*/ 109750 h 3689511"/>
              <a:gd name="connsiteX8" fmla="*/ 1061891 w 5983843"/>
              <a:gd name="connsiteY8" fmla="*/ 291512 h 3689511"/>
              <a:gd name="connsiteX9" fmla="*/ 1965332 w 5983843"/>
              <a:gd name="connsiteY9" fmla="*/ 593401 h 3689511"/>
              <a:gd name="connsiteX10" fmla="*/ 2282221 w 5983843"/>
              <a:gd name="connsiteY10" fmla="*/ 964941 h 3689511"/>
              <a:gd name="connsiteX11" fmla="*/ 2761828 w 5983843"/>
              <a:gd name="connsiteY11" fmla="*/ 1058715 h 3689511"/>
              <a:gd name="connsiteX0" fmla="*/ 2670388 w 5983843"/>
              <a:gd name="connsiteY0" fmla="*/ 967275 h 3689511"/>
              <a:gd name="connsiteX1" fmla="*/ 4112071 w 5983843"/>
              <a:gd name="connsiteY1" fmla="*/ 2000050 h 3689511"/>
              <a:gd name="connsiteX2" fmla="*/ 5503374 w 5983843"/>
              <a:gd name="connsiteY2" fmla="*/ 2828815 h 3689511"/>
              <a:gd name="connsiteX3" fmla="*/ 5201095 w 5983843"/>
              <a:gd name="connsiteY3" fmla="*/ 3292792 h 3689511"/>
              <a:gd name="connsiteX4" fmla="*/ 4365554 w 5983843"/>
              <a:gd name="connsiteY4" fmla="*/ 3348095 h 3689511"/>
              <a:gd name="connsiteX5" fmla="*/ 2619666 w 5983843"/>
              <a:gd name="connsiteY5" fmla="*/ 3625544 h 3689511"/>
              <a:gd name="connsiteX6" fmla="*/ 377123 w 5983843"/>
              <a:gd name="connsiteY6" fmla="*/ 1980935 h 3689511"/>
              <a:gd name="connsiteX7" fmla="*/ 274752 w 5983843"/>
              <a:gd name="connsiteY7" fmla="*/ 109750 h 3689511"/>
              <a:gd name="connsiteX8" fmla="*/ 1061891 w 5983843"/>
              <a:gd name="connsiteY8" fmla="*/ 291512 h 3689511"/>
              <a:gd name="connsiteX9" fmla="*/ 1965332 w 5983843"/>
              <a:gd name="connsiteY9" fmla="*/ 593401 h 3689511"/>
              <a:gd name="connsiteX10" fmla="*/ 2282221 w 5983843"/>
              <a:gd name="connsiteY10" fmla="*/ 964941 h 3689511"/>
              <a:gd name="connsiteX11" fmla="*/ 2761828 w 5983843"/>
              <a:gd name="connsiteY11" fmla="*/ 1058715 h 3689511"/>
              <a:gd name="connsiteX0" fmla="*/ 2638086 w 5951541"/>
              <a:gd name="connsiteY0" fmla="*/ 967275 h 3929771"/>
              <a:gd name="connsiteX1" fmla="*/ 4079769 w 5951541"/>
              <a:gd name="connsiteY1" fmla="*/ 2000050 h 3929771"/>
              <a:gd name="connsiteX2" fmla="*/ 5471072 w 5951541"/>
              <a:gd name="connsiteY2" fmla="*/ 2828815 h 3929771"/>
              <a:gd name="connsiteX3" fmla="*/ 5168793 w 5951541"/>
              <a:gd name="connsiteY3" fmla="*/ 3292792 h 3929771"/>
              <a:gd name="connsiteX4" fmla="*/ 4333252 w 5951541"/>
              <a:gd name="connsiteY4" fmla="*/ 3348095 h 3929771"/>
              <a:gd name="connsiteX5" fmla="*/ 2587364 w 5951541"/>
              <a:gd name="connsiteY5" fmla="*/ 3625544 h 3929771"/>
              <a:gd name="connsiteX6" fmla="*/ 1922112 w 5951541"/>
              <a:gd name="connsiteY6" fmla="*/ 3835512 h 3929771"/>
              <a:gd name="connsiteX7" fmla="*/ 344821 w 5951541"/>
              <a:gd name="connsiteY7" fmla="*/ 1980935 h 3929771"/>
              <a:gd name="connsiteX8" fmla="*/ 242450 w 5951541"/>
              <a:gd name="connsiteY8" fmla="*/ 109750 h 3929771"/>
              <a:gd name="connsiteX9" fmla="*/ 1029589 w 5951541"/>
              <a:gd name="connsiteY9" fmla="*/ 291512 h 3929771"/>
              <a:gd name="connsiteX10" fmla="*/ 1933030 w 5951541"/>
              <a:gd name="connsiteY10" fmla="*/ 593401 h 3929771"/>
              <a:gd name="connsiteX11" fmla="*/ 2249919 w 5951541"/>
              <a:gd name="connsiteY11" fmla="*/ 964941 h 3929771"/>
              <a:gd name="connsiteX12" fmla="*/ 2729526 w 5951541"/>
              <a:gd name="connsiteY12" fmla="*/ 1058715 h 3929771"/>
              <a:gd name="connsiteX0" fmla="*/ 2638086 w 5951541"/>
              <a:gd name="connsiteY0" fmla="*/ 967275 h 3947246"/>
              <a:gd name="connsiteX1" fmla="*/ 4079769 w 5951541"/>
              <a:gd name="connsiteY1" fmla="*/ 2000050 h 3947246"/>
              <a:gd name="connsiteX2" fmla="*/ 5471072 w 5951541"/>
              <a:gd name="connsiteY2" fmla="*/ 2828815 h 3947246"/>
              <a:gd name="connsiteX3" fmla="*/ 5168793 w 5951541"/>
              <a:gd name="connsiteY3" fmla="*/ 3292792 h 3947246"/>
              <a:gd name="connsiteX4" fmla="*/ 4333252 w 5951541"/>
              <a:gd name="connsiteY4" fmla="*/ 3348095 h 3947246"/>
              <a:gd name="connsiteX5" fmla="*/ 2604092 w 5951541"/>
              <a:gd name="connsiteY5" fmla="*/ 3722070 h 3947246"/>
              <a:gd name="connsiteX6" fmla="*/ 1922112 w 5951541"/>
              <a:gd name="connsiteY6" fmla="*/ 3835512 h 3947246"/>
              <a:gd name="connsiteX7" fmla="*/ 344821 w 5951541"/>
              <a:gd name="connsiteY7" fmla="*/ 1980935 h 3947246"/>
              <a:gd name="connsiteX8" fmla="*/ 242450 w 5951541"/>
              <a:gd name="connsiteY8" fmla="*/ 109750 h 3947246"/>
              <a:gd name="connsiteX9" fmla="*/ 1029589 w 5951541"/>
              <a:gd name="connsiteY9" fmla="*/ 291512 h 3947246"/>
              <a:gd name="connsiteX10" fmla="*/ 1933030 w 5951541"/>
              <a:gd name="connsiteY10" fmla="*/ 593401 h 3947246"/>
              <a:gd name="connsiteX11" fmla="*/ 2249919 w 5951541"/>
              <a:gd name="connsiteY11" fmla="*/ 964941 h 3947246"/>
              <a:gd name="connsiteX12" fmla="*/ 2729526 w 5951541"/>
              <a:gd name="connsiteY12" fmla="*/ 1058715 h 3947246"/>
              <a:gd name="connsiteX0" fmla="*/ 2638086 w 5911932"/>
              <a:gd name="connsiteY0" fmla="*/ 967275 h 3947246"/>
              <a:gd name="connsiteX1" fmla="*/ 4079769 w 5911932"/>
              <a:gd name="connsiteY1" fmla="*/ 2000050 h 3947246"/>
              <a:gd name="connsiteX2" fmla="*/ 5471072 w 5911932"/>
              <a:gd name="connsiteY2" fmla="*/ 2828815 h 3947246"/>
              <a:gd name="connsiteX3" fmla="*/ 5010236 w 5911932"/>
              <a:gd name="connsiteY3" fmla="*/ 3181071 h 3947246"/>
              <a:gd name="connsiteX4" fmla="*/ 4333252 w 5911932"/>
              <a:gd name="connsiteY4" fmla="*/ 3348095 h 3947246"/>
              <a:gd name="connsiteX5" fmla="*/ 2604092 w 5911932"/>
              <a:gd name="connsiteY5" fmla="*/ 3722070 h 3947246"/>
              <a:gd name="connsiteX6" fmla="*/ 1922112 w 5911932"/>
              <a:gd name="connsiteY6" fmla="*/ 3835512 h 3947246"/>
              <a:gd name="connsiteX7" fmla="*/ 344821 w 5911932"/>
              <a:gd name="connsiteY7" fmla="*/ 1980935 h 3947246"/>
              <a:gd name="connsiteX8" fmla="*/ 242450 w 5911932"/>
              <a:gd name="connsiteY8" fmla="*/ 109750 h 3947246"/>
              <a:gd name="connsiteX9" fmla="*/ 1029589 w 5911932"/>
              <a:gd name="connsiteY9" fmla="*/ 291512 h 3947246"/>
              <a:gd name="connsiteX10" fmla="*/ 1933030 w 5911932"/>
              <a:gd name="connsiteY10" fmla="*/ 593401 h 3947246"/>
              <a:gd name="connsiteX11" fmla="*/ 2249919 w 5911932"/>
              <a:gd name="connsiteY11" fmla="*/ 964941 h 3947246"/>
              <a:gd name="connsiteX12" fmla="*/ 2729526 w 5911932"/>
              <a:gd name="connsiteY12" fmla="*/ 1058715 h 3947246"/>
              <a:gd name="connsiteX0" fmla="*/ 2638086 w 6021220"/>
              <a:gd name="connsiteY0" fmla="*/ 967275 h 3947246"/>
              <a:gd name="connsiteX1" fmla="*/ 4079769 w 6021220"/>
              <a:gd name="connsiteY1" fmla="*/ 2000050 h 3947246"/>
              <a:gd name="connsiteX2" fmla="*/ 5471072 w 6021220"/>
              <a:gd name="connsiteY2" fmla="*/ 2828815 h 3947246"/>
              <a:gd name="connsiteX3" fmla="*/ 6010502 w 6021220"/>
              <a:gd name="connsiteY3" fmla="*/ 3445211 h 3947246"/>
              <a:gd name="connsiteX4" fmla="*/ 5010236 w 6021220"/>
              <a:gd name="connsiteY4" fmla="*/ 3181071 h 3947246"/>
              <a:gd name="connsiteX5" fmla="*/ 4333252 w 6021220"/>
              <a:gd name="connsiteY5" fmla="*/ 3348095 h 3947246"/>
              <a:gd name="connsiteX6" fmla="*/ 2604092 w 6021220"/>
              <a:gd name="connsiteY6" fmla="*/ 3722070 h 3947246"/>
              <a:gd name="connsiteX7" fmla="*/ 1922112 w 6021220"/>
              <a:gd name="connsiteY7" fmla="*/ 3835512 h 3947246"/>
              <a:gd name="connsiteX8" fmla="*/ 344821 w 6021220"/>
              <a:gd name="connsiteY8" fmla="*/ 1980935 h 3947246"/>
              <a:gd name="connsiteX9" fmla="*/ 242450 w 6021220"/>
              <a:gd name="connsiteY9" fmla="*/ 109750 h 3947246"/>
              <a:gd name="connsiteX10" fmla="*/ 1029589 w 6021220"/>
              <a:gd name="connsiteY10" fmla="*/ 291512 h 3947246"/>
              <a:gd name="connsiteX11" fmla="*/ 1933030 w 6021220"/>
              <a:gd name="connsiteY11" fmla="*/ 593401 h 3947246"/>
              <a:gd name="connsiteX12" fmla="*/ 2249919 w 6021220"/>
              <a:gd name="connsiteY12" fmla="*/ 964941 h 3947246"/>
              <a:gd name="connsiteX13" fmla="*/ 2729526 w 6021220"/>
              <a:gd name="connsiteY13" fmla="*/ 1058715 h 3947246"/>
              <a:gd name="connsiteX0" fmla="*/ 2638086 w 6025881"/>
              <a:gd name="connsiteY0" fmla="*/ 967275 h 3947246"/>
              <a:gd name="connsiteX1" fmla="*/ 4079769 w 6025881"/>
              <a:gd name="connsiteY1" fmla="*/ 2000050 h 3947246"/>
              <a:gd name="connsiteX2" fmla="*/ 5600808 w 6025881"/>
              <a:gd name="connsiteY2" fmla="*/ 2716849 h 3947246"/>
              <a:gd name="connsiteX3" fmla="*/ 6010502 w 6025881"/>
              <a:gd name="connsiteY3" fmla="*/ 3445211 h 3947246"/>
              <a:gd name="connsiteX4" fmla="*/ 5010236 w 6025881"/>
              <a:gd name="connsiteY4" fmla="*/ 3181071 h 3947246"/>
              <a:gd name="connsiteX5" fmla="*/ 4333252 w 6025881"/>
              <a:gd name="connsiteY5" fmla="*/ 3348095 h 3947246"/>
              <a:gd name="connsiteX6" fmla="*/ 2604092 w 6025881"/>
              <a:gd name="connsiteY6" fmla="*/ 3722070 h 3947246"/>
              <a:gd name="connsiteX7" fmla="*/ 1922112 w 6025881"/>
              <a:gd name="connsiteY7" fmla="*/ 3835512 h 3947246"/>
              <a:gd name="connsiteX8" fmla="*/ 344821 w 6025881"/>
              <a:gd name="connsiteY8" fmla="*/ 1980935 h 3947246"/>
              <a:gd name="connsiteX9" fmla="*/ 242450 w 6025881"/>
              <a:gd name="connsiteY9" fmla="*/ 109750 h 3947246"/>
              <a:gd name="connsiteX10" fmla="*/ 1029589 w 6025881"/>
              <a:gd name="connsiteY10" fmla="*/ 291512 h 3947246"/>
              <a:gd name="connsiteX11" fmla="*/ 1933030 w 6025881"/>
              <a:gd name="connsiteY11" fmla="*/ 593401 h 3947246"/>
              <a:gd name="connsiteX12" fmla="*/ 2249919 w 6025881"/>
              <a:gd name="connsiteY12" fmla="*/ 964941 h 3947246"/>
              <a:gd name="connsiteX13" fmla="*/ 2729526 w 6025881"/>
              <a:gd name="connsiteY13" fmla="*/ 1058715 h 3947246"/>
              <a:gd name="connsiteX0" fmla="*/ 2638086 w 6016818"/>
              <a:gd name="connsiteY0" fmla="*/ 967275 h 3947246"/>
              <a:gd name="connsiteX1" fmla="*/ 4079769 w 6016818"/>
              <a:gd name="connsiteY1" fmla="*/ 2000050 h 3947246"/>
              <a:gd name="connsiteX2" fmla="*/ 5600808 w 6016818"/>
              <a:gd name="connsiteY2" fmla="*/ 2716849 h 3947246"/>
              <a:gd name="connsiteX3" fmla="*/ 6010502 w 6016818"/>
              <a:gd name="connsiteY3" fmla="*/ 3445211 h 3947246"/>
              <a:gd name="connsiteX4" fmla="*/ 5768277 w 6016818"/>
              <a:gd name="connsiteY4" fmla="*/ 3596555 h 3947246"/>
              <a:gd name="connsiteX5" fmla="*/ 5010236 w 6016818"/>
              <a:gd name="connsiteY5" fmla="*/ 3181071 h 3947246"/>
              <a:gd name="connsiteX6" fmla="*/ 4333252 w 6016818"/>
              <a:gd name="connsiteY6" fmla="*/ 3348095 h 3947246"/>
              <a:gd name="connsiteX7" fmla="*/ 2604092 w 6016818"/>
              <a:gd name="connsiteY7" fmla="*/ 3722070 h 3947246"/>
              <a:gd name="connsiteX8" fmla="*/ 1922112 w 6016818"/>
              <a:gd name="connsiteY8" fmla="*/ 3835512 h 3947246"/>
              <a:gd name="connsiteX9" fmla="*/ 344821 w 6016818"/>
              <a:gd name="connsiteY9" fmla="*/ 1980935 h 3947246"/>
              <a:gd name="connsiteX10" fmla="*/ 242450 w 6016818"/>
              <a:gd name="connsiteY10" fmla="*/ 109750 h 3947246"/>
              <a:gd name="connsiteX11" fmla="*/ 1029589 w 6016818"/>
              <a:gd name="connsiteY11" fmla="*/ 291512 h 3947246"/>
              <a:gd name="connsiteX12" fmla="*/ 1933030 w 6016818"/>
              <a:gd name="connsiteY12" fmla="*/ 593401 h 3947246"/>
              <a:gd name="connsiteX13" fmla="*/ 2249919 w 6016818"/>
              <a:gd name="connsiteY13" fmla="*/ 964941 h 3947246"/>
              <a:gd name="connsiteX14" fmla="*/ 2729526 w 6016818"/>
              <a:gd name="connsiteY14" fmla="*/ 1058715 h 3947246"/>
              <a:gd name="connsiteX0" fmla="*/ 2638086 w 6016477"/>
              <a:gd name="connsiteY0" fmla="*/ 967275 h 3947246"/>
              <a:gd name="connsiteX1" fmla="*/ 4079769 w 6016477"/>
              <a:gd name="connsiteY1" fmla="*/ 2000050 h 3947246"/>
              <a:gd name="connsiteX2" fmla="*/ 5600808 w 6016477"/>
              <a:gd name="connsiteY2" fmla="*/ 2716849 h 3947246"/>
              <a:gd name="connsiteX3" fmla="*/ 6010502 w 6016477"/>
              <a:gd name="connsiteY3" fmla="*/ 3445211 h 3947246"/>
              <a:gd name="connsiteX4" fmla="*/ 5768277 w 6016477"/>
              <a:gd name="connsiteY4" fmla="*/ 3596555 h 3947246"/>
              <a:gd name="connsiteX5" fmla="*/ 5338431 w 6016477"/>
              <a:gd name="connsiteY5" fmla="*/ 3124196 h 3947246"/>
              <a:gd name="connsiteX6" fmla="*/ 5010236 w 6016477"/>
              <a:gd name="connsiteY6" fmla="*/ 3181071 h 3947246"/>
              <a:gd name="connsiteX7" fmla="*/ 4333252 w 6016477"/>
              <a:gd name="connsiteY7" fmla="*/ 3348095 h 3947246"/>
              <a:gd name="connsiteX8" fmla="*/ 2604092 w 6016477"/>
              <a:gd name="connsiteY8" fmla="*/ 3722070 h 3947246"/>
              <a:gd name="connsiteX9" fmla="*/ 1922112 w 6016477"/>
              <a:gd name="connsiteY9" fmla="*/ 3835512 h 3947246"/>
              <a:gd name="connsiteX10" fmla="*/ 344821 w 6016477"/>
              <a:gd name="connsiteY10" fmla="*/ 1980935 h 3947246"/>
              <a:gd name="connsiteX11" fmla="*/ 242450 w 6016477"/>
              <a:gd name="connsiteY11" fmla="*/ 109750 h 3947246"/>
              <a:gd name="connsiteX12" fmla="*/ 1029589 w 6016477"/>
              <a:gd name="connsiteY12" fmla="*/ 291512 h 3947246"/>
              <a:gd name="connsiteX13" fmla="*/ 1933030 w 6016477"/>
              <a:gd name="connsiteY13" fmla="*/ 593401 h 3947246"/>
              <a:gd name="connsiteX14" fmla="*/ 2249919 w 6016477"/>
              <a:gd name="connsiteY14" fmla="*/ 964941 h 3947246"/>
              <a:gd name="connsiteX15" fmla="*/ 2729526 w 6016477"/>
              <a:gd name="connsiteY15" fmla="*/ 1058715 h 394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16477" h="3947246">
                <a:moveTo>
                  <a:pt x="2638086" y="967275"/>
                </a:moveTo>
                <a:cubicBezTo>
                  <a:pt x="3799591" y="1957281"/>
                  <a:pt x="3655782" y="1709616"/>
                  <a:pt x="4079769" y="2000050"/>
                </a:cubicBezTo>
                <a:cubicBezTo>
                  <a:pt x="4503757" y="2290484"/>
                  <a:pt x="5336762" y="2522325"/>
                  <a:pt x="5600808" y="2716849"/>
                </a:cubicBezTo>
                <a:cubicBezTo>
                  <a:pt x="5864854" y="2911373"/>
                  <a:pt x="5976068" y="3327894"/>
                  <a:pt x="6010502" y="3445211"/>
                </a:cubicBezTo>
                <a:cubicBezTo>
                  <a:pt x="6044936" y="3562528"/>
                  <a:pt x="5926108" y="3637146"/>
                  <a:pt x="5768277" y="3596555"/>
                </a:cubicBezTo>
                <a:cubicBezTo>
                  <a:pt x="5610446" y="3555964"/>
                  <a:pt x="5464771" y="3193443"/>
                  <a:pt x="5338431" y="3124196"/>
                </a:cubicBezTo>
                <a:cubicBezTo>
                  <a:pt x="5212091" y="3054949"/>
                  <a:pt x="5131947" y="3156666"/>
                  <a:pt x="5010236" y="3181071"/>
                </a:cubicBezTo>
                <a:cubicBezTo>
                  <a:pt x="4859635" y="3368566"/>
                  <a:pt x="4763490" y="3292636"/>
                  <a:pt x="4333252" y="3348095"/>
                </a:cubicBezTo>
                <a:cubicBezTo>
                  <a:pt x="3903014" y="3403554"/>
                  <a:pt x="3005949" y="3640834"/>
                  <a:pt x="2604092" y="3722070"/>
                </a:cubicBezTo>
                <a:cubicBezTo>
                  <a:pt x="2202235" y="3803306"/>
                  <a:pt x="2295869" y="4109613"/>
                  <a:pt x="1922112" y="3835512"/>
                </a:cubicBezTo>
                <a:cubicBezTo>
                  <a:pt x="1548355" y="3561411"/>
                  <a:pt x="624765" y="2601895"/>
                  <a:pt x="344821" y="1980935"/>
                </a:cubicBezTo>
                <a:cubicBezTo>
                  <a:pt x="64877" y="1359975"/>
                  <a:pt x="-214750" y="377677"/>
                  <a:pt x="242450" y="109750"/>
                </a:cubicBezTo>
                <a:cubicBezTo>
                  <a:pt x="366661" y="-190139"/>
                  <a:pt x="747826" y="210904"/>
                  <a:pt x="1029589" y="291512"/>
                </a:cubicBezTo>
                <a:cubicBezTo>
                  <a:pt x="1311352" y="372120"/>
                  <a:pt x="1729642" y="481163"/>
                  <a:pt x="1933030" y="593401"/>
                </a:cubicBezTo>
                <a:cubicBezTo>
                  <a:pt x="2136418" y="705639"/>
                  <a:pt x="2132410" y="902629"/>
                  <a:pt x="2249919" y="964941"/>
                </a:cubicBezTo>
                <a:cubicBezTo>
                  <a:pt x="2661646" y="946441"/>
                  <a:pt x="2339633" y="765456"/>
                  <a:pt x="2729526" y="1058715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4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2" descr="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76200" y="3048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IV. Điều kiện để sâu, bệnh phát triển thành dịch.</a:t>
            </a:r>
          </a:p>
        </p:txBody>
      </p:sp>
      <p:sp>
        <p:nvSpPr>
          <p:cNvPr id="162821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18389" y="845127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</a:rPr>
              <a:t>1. Ổ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</a:rPr>
              <a:t>dịch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42" name="Text Box 19"/>
          <p:cNvSpPr txBox="1">
            <a:spLocks noChangeArrowheads="1"/>
          </p:cNvSpPr>
          <p:nvPr/>
        </p:nvSpPr>
        <p:spPr bwMode="auto">
          <a:xfrm>
            <a:off x="762000" y="2971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43" name="Text Box 20"/>
          <p:cNvSpPr txBox="1">
            <a:spLocks noChangeArrowheads="1"/>
          </p:cNvSpPr>
          <p:nvPr/>
        </p:nvSpPr>
        <p:spPr bwMode="auto">
          <a:xfrm>
            <a:off x="838200" y="3200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6200" y="1309254"/>
            <a:ext cx="8458200" cy="1433946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nơi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phát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sâu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bệnh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phát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triển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rộng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ra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trên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đồng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ruộng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Ví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dụ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cỏ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rác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rơm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rạ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sau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thu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hoạch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...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3" name="Ảnh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058" y="2743200"/>
            <a:ext cx="3748087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28600" y="3020291"/>
            <a:ext cx="4687011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Trong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điều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kiện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như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thế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nào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thì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ổ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dịch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sẽ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nhanh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ra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khắp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ruộng</a:t>
            </a:r>
            <a:r>
              <a:rPr lang="en-US" sz="2800" b="1" dirty="0" smtClean="0">
                <a:solidFill>
                  <a:srgbClr val="C00000"/>
                </a:solidFill>
              </a:rPr>
              <a:t>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191000" y="4953000"/>
            <a:ext cx="2895600" cy="1752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Dịch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bệnh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khắp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đồng</a:t>
            </a:r>
            <a:endParaRPr lang="en-US" sz="2800" b="1" dirty="0"/>
          </a:p>
        </p:txBody>
      </p:sp>
      <p:cxnSp>
        <p:nvCxnSpPr>
          <p:cNvPr id="5" name="Straight Arrow Connector 4"/>
          <p:cNvCxnSpPr>
            <a:stCxn id="6" idx="1"/>
          </p:cNvCxnSpPr>
          <p:nvPr/>
        </p:nvCxnSpPr>
        <p:spPr>
          <a:xfrm flipV="1">
            <a:off x="1790704" y="6019800"/>
            <a:ext cx="2400296" cy="58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7-Point Star 5"/>
          <p:cNvSpPr/>
          <p:nvPr/>
        </p:nvSpPr>
        <p:spPr>
          <a:xfrm>
            <a:off x="76200" y="5219075"/>
            <a:ext cx="1714500" cy="1336675"/>
          </a:xfrm>
          <a:prstGeom prst="star7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Ổ </a:t>
            </a:r>
            <a:r>
              <a:rPr lang="en-US" sz="2800" b="1" dirty="0" err="1" smtClean="0"/>
              <a:t>dịch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0700" y="4573250"/>
            <a:ext cx="2254829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660066"/>
                </a:solidFill>
              </a:rPr>
              <a:t>Điều</a:t>
            </a:r>
            <a:r>
              <a:rPr lang="en-US" sz="2200" b="1" dirty="0" smtClean="0">
                <a:solidFill>
                  <a:srgbClr val="660066"/>
                </a:solidFill>
              </a:rPr>
              <a:t> </a:t>
            </a:r>
            <a:r>
              <a:rPr lang="en-US" sz="2200" b="1" dirty="0" err="1" smtClean="0">
                <a:solidFill>
                  <a:srgbClr val="660066"/>
                </a:solidFill>
              </a:rPr>
              <a:t>kiện</a:t>
            </a:r>
            <a:r>
              <a:rPr lang="en-US" sz="2200" b="1" dirty="0" smtClean="0">
                <a:solidFill>
                  <a:srgbClr val="660066"/>
                </a:solidFill>
              </a:rPr>
              <a:t> </a:t>
            </a:r>
            <a:r>
              <a:rPr lang="en-US" sz="2200" b="1" dirty="0" err="1" smtClean="0">
                <a:solidFill>
                  <a:srgbClr val="660066"/>
                </a:solidFill>
              </a:rPr>
              <a:t>thuận</a:t>
            </a:r>
            <a:r>
              <a:rPr lang="en-US" sz="2200" b="1" dirty="0" smtClean="0">
                <a:solidFill>
                  <a:srgbClr val="660066"/>
                </a:solidFill>
              </a:rPr>
              <a:t> </a:t>
            </a:r>
            <a:r>
              <a:rPr lang="en-US" sz="2200" b="1" dirty="0" err="1" smtClean="0">
                <a:solidFill>
                  <a:srgbClr val="660066"/>
                </a:solidFill>
              </a:rPr>
              <a:t>lợi</a:t>
            </a:r>
            <a:r>
              <a:rPr lang="en-US" sz="2200" b="1" dirty="0" smtClean="0">
                <a:solidFill>
                  <a:srgbClr val="660066"/>
                </a:solidFill>
              </a:rPr>
              <a:t>: </a:t>
            </a:r>
            <a:r>
              <a:rPr lang="en-US" sz="2200" b="1" dirty="0" err="1" smtClean="0">
                <a:solidFill>
                  <a:srgbClr val="660066"/>
                </a:solidFill>
              </a:rPr>
              <a:t>có</a:t>
            </a:r>
            <a:r>
              <a:rPr lang="en-US" sz="2200" b="1" dirty="0" smtClean="0">
                <a:solidFill>
                  <a:srgbClr val="660066"/>
                </a:solidFill>
              </a:rPr>
              <a:t> </a:t>
            </a:r>
            <a:r>
              <a:rPr lang="en-US" sz="2200" b="1" dirty="0" err="1" smtClean="0">
                <a:solidFill>
                  <a:srgbClr val="660066"/>
                </a:solidFill>
              </a:rPr>
              <a:t>đủ</a:t>
            </a:r>
            <a:r>
              <a:rPr lang="en-US" sz="2200" b="1" dirty="0" smtClean="0">
                <a:solidFill>
                  <a:srgbClr val="660066"/>
                </a:solidFill>
              </a:rPr>
              <a:t> </a:t>
            </a:r>
            <a:r>
              <a:rPr lang="en-US" sz="2200" b="1" dirty="0" err="1" smtClean="0">
                <a:solidFill>
                  <a:srgbClr val="660066"/>
                </a:solidFill>
              </a:rPr>
              <a:t>thức</a:t>
            </a:r>
            <a:r>
              <a:rPr lang="en-US" sz="2200" b="1" dirty="0" smtClean="0">
                <a:solidFill>
                  <a:srgbClr val="660066"/>
                </a:solidFill>
              </a:rPr>
              <a:t> </a:t>
            </a:r>
            <a:r>
              <a:rPr lang="en-US" sz="2200" b="1" dirty="0" err="1" smtClean="0">
                <a:solidFill>
                  <a:srgbClr val="660066"/>
                </a:solidFill>
              </a:rPr>
              <a:t>ăn</a:t>
            </a:r>
            <a:r>
              <a:rPr lang="en-US" sz="2200" b="1" dirty="0" smtClean="0">
                <a:solidFill>
                  <a:srgbClr val="660066"/>
                </a:solidFill>
              </a:rPr>
              <a:t>,  </a:t>
            </a:r>
            <a:r>
              <a:rPr lang="en-US" sz="2200" b="1" dirty="0" err="1" smtClean="0">
                <a:solidFill>
                  <a:srgbClr val="660066"/>
                </a:solidFill>
              </a:rPr>
              <a:t>nhiệt</a:t>
            </a:r>
            <a:r>
              <a:rPr lang="en-US" sz="2200" b="1" dirty="0" smtClean="0">
                <a:solidFill>
                  <a:srgbClr val="660066"/>
                </a:solidFill>
              </a:rPr>
              <a:t> </a:t>
            </a:r>
            <a:r>
              <a:rPr lang="en-US" sz="2200" b="1" dirty="0" err="1" smtClean="0">
                <a:solidFill>
                  <a:srgbClr val="660066"/>
                </a:solidFill>
              </a:rPr>
              <a:t>độ</a:t>
            </a:r>
            <a:r>
              <a:rPr lang="en-US" sz="2200" b="1" dirty="0" smtClean="0">
                <a:solidFill>
                  <a:srgbClr val="660066"/>
                </a:solidFill>
              </a:rPr>
              <a:t>, </a:t>
            </a:r>
            <a:r>
              <a:rPr lang="en-US" sz="2200" b="1" dirty="0" err="1" smtClean="0">
                <a:solidFill>
                  <a:srgbClr val="660066"/>
                </a:solidFill>
              </a:rPr>
              <a:t>độ</a:t>
            </a:r>
            <a:r>
              <a:rPr lang="en-US" sz="2200" b="1" dirty="0" smtClean="0">
                <a:solidFill>
                  <a:srgbClr val="660066"/>
                </a:solidFill>
              </a:rPr>
              <a:t> </a:t>
            </a:r>
            <a:r>
              <a:rPr lang="en-US" sz="2200" b="1" dirty="0" err="1" smtClean="0">
                <a:solidFill>
                  <a:srgbClr val="660066"/>
                </a:solidFill>
              </a:rPr>
              <a:t>ẩm</a:t>
            </a:r>
            <a:r>
              <a:rPr lang="en-US" sz="2200" b="1" dirty="0" smtClean="0">
                <a:solidFill>
                  <a:srgbClr val="660066"/>
                </a:solidFill>
              </a:rPr>
              <a:t> </a:t>
            </a:r>
            <a:r>
              <a:rPr lang="en-US" sz="2200" b="1" dirty="0" err="1" smtClean="0">
                <a:solidFill>
                  <a:srgbClr val="660066"/>
                </a:solidFill>
              </a:rPr>
              <a:t>thích</a:t>
            </a:r>
            <a:r>
              <a:rPr lang="en-US" sz="2200" b="1" dirty="0" smtClean="0">
                <a:solidFill>
                  <a:srgbClr val="660066"/>
                </a:solidFill>
              </a:rPr>
              <a:t> </a:t>
            </a:r>
            <a:r>
              <a:rPr lang="en-US" sz="2200" b="1" dirty="0" err="1" smtClean="0">
                <a:solidFill>
                  <a:srgbClr val="660066"/>
                </a:solidFill>
              </a:rPr>
              <a:t>hợp</a:t>
            </a:r>
            <a:endParaRPr lang="en-US" sz="22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6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2" descr="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76200" y="304800"/>
            <a:ext cx="830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IV. </a:t>
            </a:r>
            <a:r>
              <a:rPr lang="en-US" sz="2800" b="1" dirty="0" err="1">
                <a:latin typeface="Times New Roman" pitchFamily="18" charset="0"/>
              </a:rPr>
              <a:t>Điều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kiện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sâu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bệnh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triển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dịch</a:t>
            </a:r>
            <a:r>
              <a:rPr lang="en-US" sz="28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62837" name="Text Box 21"/>
          <p:cNvSpPr txBox="1">
            <a:spLocks noChangeArrowheads="1"/>
          </p:cNvSpPr>
          <p:nvPr/>
        </p:nvSpPr>
        <p:spPr bwMode="auto">
          <a:xfrm>
            <a:off x="228600" y="823913"/>
            <a:ext cx="586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</a:rPr>
              <a:t>2.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</a:rPr>
              <a:t>Điều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</a:rPr>
              <a:t>kiện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</a:rPr>
              <a:t>phát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</a:rPr>
              <a:t>triển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</a:rPr>
              <a:t>thành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imes New Roman" pitchFamily="18" charset="0"/>
              </a:rPr>
              <a:t>dịch</a:t>
            </a:r>
            <a:r>
              <a:rPr lang="en-US" sz="2400" b="1" u="sng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93203262"/>
              </p:ext>
            </p:extLst>
          </p:nvPr>
        </p:nvGraphicFramePr>
        <p:xfrm>
          <a:off x="1371600" y="1006475"/>
          <a:ext cx="8229600" cy="585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486400" y="2514600"/>
            <a:ext cx="2971800" cy="1711036"/>
            <a:chOff x="4495800" y="2514600"/>
            <a:chExt cx="2971800" cy="1711036"/>
          </a:xfrm>
        </p:grpSpPr>
        <p:sp>
          <p:nvSpPr>
            <p:cNvPr id="162842" name="Line 26"/>
            <p:cNvSpPr>
              <a:spLocks noChangeShapeType="1"/>
            </p:cNvSpPr>
            <p:nvPr/>
          </p:nvSpPr>
          <p:spPr bwMode="auto">
            <a:xfrm flipV="1">
              <a:off x="4495800" y="2777836"/>
              <a:ext cx="2286000" cy="1447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43" name="Text Box 27"/>
            <p:cNvSpPr txBox="1">
              <a:spLocks noChangeArrowheads="1"/>
            </p:cNvSpPr>
            <p:nvPr/>
          </p:nvSpPr>
          <p:spPr bwMode="auto">
            <a:xfrm>
              <a:off x="6324600" y="2514600"/>
              <a:ext cx="1143000" cy="457200"/>
            </a:xfrm>
            <a:prstGeom prst="rect">
              <a:avLst/>
            </a:prstGeom>
            <a:solidFill>
              <a:srgbClr val="FF0000"/>
            </a:solidFill>
            <a:ln/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Dịch</a:t>
              </a:r>
            </a:p>
          </p:txBody>
        </p:sp>
      </p:grpSp>
      <p:sp>
        <p:nvSpPr>
          <p:cNvPr id="3" name="Isosceles Triangle 2"/>
          <p:cNvSpPr/>
          <p:nvPr/>
        </p:nvSpPr>
        <p:spPr>
          <a:xfrm>
            <a:off x="5029200" y="3888971"/>
            <a:ext cx="853440" cy="835419"/>
          </a:xfrm>
          <a:custGeom>
            <a:avLst/>
            <a:gdLst>
              <a:gd name="connsiteX0" fmla="*/ 0 w 914400"/>
              <a:gd name="connsiteY0" fmla="*/ 838200 h 838200"/>
              <a:gd name="connsiteX1" fmla="*/ 457200 w 914400"/>
              <a:gd name="connsiteY1" fmla="*/ 0 h 838200"/>
              <a:gd name="connsiteX2" fmla="*/ 914400 w 914400"/>
              <a:gd name="connsiteY2" fmla="*/ 838200 h 838200"/>
              <a:gd name="connsiteX3" fmla="*/ 0 w 914400"/>
              <a:gd name="connsiteY3" fmla="*/ 838200 h 838200"/>
              <a:gd name="connsiteX0" fmla="*/ 0 w 914400"/>
              <a:gd name="connsiteY0" fmla="*/ 838200 h 838200"/>
              <a:gd name="connsiteX1" fmla="*/ 152400 w 914400"/>
              <a:gd name="connsiteY1" fmla="*/ 374073 h 838200"/>
              <a:gd name="connsiteX2" fmla="*/ 457200 w 914400"/>
              <a:gd name="connsiteY2" fmla="*/ 0 h 838200"/>
              <a:gd name="connsiteX3" fmla="*/ 914400 w 914400"/>
              <a:gd name="connsiteY3" fmla="*/ 838200 h 838200"/>
              <a:gd name="connsiteX4" fmla="*/ 0 w 914400"/>
              <a:gd name="connsiteY4" fmla="*/ 838200 h 838200"/>
              <a:gd name="connsiteX0" fmla="*/ 0 w 914400"/>
              <a:gd name="connsiteY0" fmla="*/ 838200 h 838200"/>
              <a:gd name="connsiteX1" fmla="*/ 152400 w 914400"/>
              <a:gd name="connsiteY1" fmla="*/ 374073 h 838200"/>
              <a:gd name="connsiteX2" fmla="*/ 457200 w 914400"/>
              <a:gd name="connsiteY2" fmla="*/ 0 h 838200"/>
              <a:gd name="connsiteX3" fmla="*/ 701040 w 914400"/>
              <a:gd name="connsiteY3" fmla="*/ 378229 h 838200"/>
              <a:gd name="connsiteX4" fmla="*/ 914400 w 914400"/>
              <a:gd name="connsiteY4" fmla="*/ 838200 h 838200"/>
              <a:gd name="connsiteX5" fmla="*/ 0 w 914400"/>
              <a:gd name="connsiteY5" fmla="*/ 838200 h 838200"/>
              <a:gd name="connsiteX0" fmla="*/ 0 w 914400"/>
              <a:gd name="connsiteY0" fmla="*/ 838200 h 865930"/>
              <a:gd name="connsiteX1" fmla="*/ 152400 w 914400"/>
              <a:gd name="connsiteY1" fmla="*/ 374073 h 865930"/>
              <a:gd name="connsiteX2" fmla="*/ 457200 w 914400"/>
              <a:gd name="connsiteY2" fmla="*/ 0 h 865930"/>
              <a:gd name="connsiteX3" fmla="*/ 701040 w 914400"/>
              <a:gd name="connsiteY3" fmla="*/ 378229 h 865930"/>
              <a:gd name="connsiteX4" fmla="*/ 914400 w 914400"/>
              <a:gd name="connsiteY4" fmla="*/ 838200 h 865930"/>
              <a:gd name="connsiteX5" fmla="*/ 441960 w 914400"/>
              <a:gd name="connsiteY5" fmla="*/ 865909 h 865930"/>
              <a:gd name="connsiteX6" fmla="*/ 0 w 914400"/>
              <a:gd name="connsiteY6" fmla="*/ 838200 h 865930"/>
              <a:gd name="connsiteX0" fmla="*/ 0 w 914400"/>
              <a:gd name="connsiteY0" fmla="*/ 838200 h 865930"/>
              <a:gd name="connsiteX1" fmla="*/ 152400 w 914400"/>
              <a:gd name="connsiteY1" fmla="*/ 374073 h 865930"/>
              <a:gd name="connsiteX2" fmla="*/ 457200 w 914400"/>
              <a:gd name="connsiteY2" fmla="*/ 0 h 865930"/>
              <a:gd name="connsiteX3" fmla="*/ 760861 w 914400"/>
              <a:gd name="connsiteY3" fmla="*/ 370330 h 865930"/>
              <a:gd name="connsiteX4" fmla="*/ 914400 w 914400"/>
              <a:gd name="connsiteY4" fmla="*/ 838200 h 865930"/>
              <a:gd name="connsiteX5" fmla="*/ 441960 w 914400"/>
              <a:gd name="connsiteY5" fmla="*/ 865909 h 865930"/>
              <a:gd name="connsiteX6" fmla="*/ 0 w 914400"/>
              <a:gd name="connsiteY6" fmla="*/ 838200 h 865930"/>
              <a:gd name="connsiteX0" fmla="*/ 0 w 957129"/>
              <a:gd name="connsiteY0" fmla="*/ 838200 h 865920"/>
              <a:gd name="connsiteX1" fmla="*/ 152400 w 957129"/>
              <a:gd name="connsiteY1" fmla="*/ 374073 h 865920"/>
              <a:gd name="connsiteX2" fmla="*/ 457200 w 957129"/>
              <a:gd name="connsiteY2" fmla="*/ 0 h 865920"/>
              <a:gd name="connsiteX3" fmla="*/ 760861 w 957129"/>
              <a:gd name="connsiteY3" fmla="*/ 370330 h 865920"/>
              <a:gd name="connsiteX4" fmla="*/ 957129 w 957129"/>
              <a:gd name="connsiteY4" fmla="*/ 814506 h 865920"/>
              <a:gd name="connsiteX5" fmla="*/ 441960 w 957129"/>
              <a:gd name="connsiteY5" fmla="*/ 865909 h 865920"/>
              <a:gd name="connsiteX6" fmla="*/ 0 w 957129"/>
              <a:gd name="connsiteY6" fmla="*/ 838200 h 86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7129" h="865920">
                <a:moveTo>
                  <a:pt x="0" y="838200"/>
                </a:moveTo>
                <a:cubicBezTo>
                  <a:pt x="73891" y="697345"/>
                  <a:pt x="78509" y="514928"/>
                  <a:pt x="152400" y="374073"/>
                </a:cubicBezTo>
                <a:lnTo>
                  <a:pt x="457200" y="0"/>
                </a:lnTo>
                <a:cubicBezTo>
                  <a:pt x="525780" y="131156"/>
                  <a:pt x="692281" y="239174"/>
                  <a:pt x="760861" y="370330"/>
                </a:cubicBezTo>
                <a:lnTo>
                  <a:pt x="957129" y="814506"/>
                </a:lnTo>
                <a:cubicBezTo>
                  <a:pt x="792029" y="813582"/>
                  <a:pt x="607060" y="866833"/>
                  <a:pt x="441960" y="865909"/>
                </a:cubicBezTo>
                <a:lnTo>
                  <a:pt x="0" y="83820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2345" y="1246910"/>
            <a:ext cx="3297382" cy="2840181"/>
            <a:chOff x="62345" y="1246910"/>
            <a:chExt cx="3297382" cy="2840181"/>
          </a:xfrm>
        </p:grpSpPr>
        <p:sp>
          <p:nvSpPr>
            <p:cNvPr id="5" name="Rounded Rectangle 4"/>
            <p:cNvSpPr/>
            <p:nvPr/>
          </p:nvSpPr>
          <p:spPr>
            <a:xfrm>
              <a:off x="62345" y="1246910"/>
              <a:ext cx="3297382" cy="2840181"/>
            </a:xfrm>
            <a:custGeom>
              <a:avLst/>
              <a:gdLst>
                <a:gd name="connsiteX0" fmla="*/ 0 w 2438400"/>
                <a:gd name="connsiteY0" fmla="*/ 279406 h 1676400"/>
                <a:gd name="connsiteX1" fmla="*/ 279406 w 2438400"/>
                <a:gd name="connsiteY1" fmla="*/ 0 h 1676400"/>
                <a:gd name="connsiteX2" fmla="*/ 2158994 w 2438400"/>
                <a:gd name="connsiteY2" fmla="*/ 0 h 1676400"/>
                <a:gd name="connsiteX3" fmla="*/ 2438400 w 2438400"/>
                <a:gd name="connsiteY3" fmla="*/ 279406 h 1676400"/>
                <a:gd name="connsiteX4" fmla="*/ 2438400 w 2438400"/>
                <a:gd name="connsiteY4" fmla="*/ 1396994 h 1676400"/>
                <a:gd name="connsiteX5" fmla="*/ 2158994 w 2438400"/>
                <a:gd name="connsiteY5" fmla="*/ 1676400 h 1676400"/>
                <a:gd name="connsiteX6" fmla="*/ 279406 w 2438400"/>
                <a:gd name="connsiteY6" fmla="*/ 1676400 h 1676400"/>
                <a:gd name="connsiteX7" fmla="*/ 0 w 2438400"/>
                <a:gd name="connsiteY7" fmla="*/ 1396994 h 1676400"/>
                <a:gd name="connsiteX8" fmla="*/ 0 w 2438400"/>
                <a:gd name="connsiteY8" fmla="*/ 279406 h 1676400"/>
                <a:gd name="connsiteX0" fmla="*/ 0 w 2438400"/>
                <a:gd name="connsiteY0" fmla="*/ 556496 h 1953490"/>
                <a:gd name="connsiteX1" fmla="*/ 279406 w 2438400"/>
                <a:gd name="connsiteY1" fmla="*/ 277090 h 1953490"/>
                <a:gd name="connsiteX2" fmla="*/ 2117431 w 2438400"/>
                <a:gd name="connsiteY2" fmla="*/ 0 h 1953490"/>
                <a:gd name="connsiteX3" fmla="*/ 2438400 w 2438400"/>
                <a:gd name="connsiteY3" fmla="*/ 556496 h 1953490"/>
                <a:gd name="connsiteX4" fmla="*/ 2438400 w 2438400"/>
                <a:gd name="connsiteY4" fmla="*/ 1674084 h 1953490"/>
                <a:gd name="connsiteX5" fmla="*/ 2158994 w 2438400"/>
                <a:gd name="connsiteY5" fmla="*/ 1953490 h 1953490"/>
                <a:gd name="connsiteX6" fmla="*/ 279406 w 2438400"/>
                <a:gd name="connsiteY6" fmla="*/ 1953490 h 1953490"/>
                <a:gd name="connsiteX7" fmla="*/ 0 w 2438400"/>
                <a:gd name="connsiteY7" fmla="*/ 1674084 h 1953490"/>
                <a:gd name="connsiteX8" fmla="*/ 0 w 2438400"/>
                <a:gd name="connsiteY8" fmla="*/ 556496 h 1953490"/>
                <a:gd name="connsiteX0" fmla="*/ 0 w 3131127"/>
                <a:gd name="connsiteY0" fmla="*/ 556496 h 1953786"/>
                <a:gd name="connsiteX1" fmla="*/ 279406 w 3131127"/>
                <a:gd name="connsiteY1" fmla="*/ 277090 h 1953786"/>
                <a:gd name="connsiteX2" fmla="*/ 2117431 w 3131127"/>
                <a:gd name="connsiteY2" fmla="*/ 0 h 1953786"/>
                <a:gd name="connsiteX3" fmla="*/ 2438400 w 3131127"/>
                <a:gd name="connsiteY3" fmla="*/ 556496 h 1953786"/>
                <a:gd name="connsiteX4" fmla="*/ 3131127 w 3131127"/>
                <a:gd name="connsiteY4" fmla="*/ 1812630 h 1953786"/>
                <a:gd name="connsiteX5" fmla="*/ 2158994 w 3131127"/>
                <a:gd name="connsiteY5" fmla="*/ 1953490 h 1953786"/>
                <a:gd name="connsiteX6" fmla="*/ 279406 w 3131127"/>
                <a:gd name="connsiteY6" fmla="*/ 1953490 h 1953786"/>
                <a:gd name="connsiteX7" fmla="*/ 0 w 3131127"/>
                <a:gd name="connsiteY7" fmla="*/ 1674084 h 1953786"/>
                <a:gd name="connsiteX8" fmla="*/ 0 w 3131127"/>
                <a:gd name="connsiteY8" fmla="*/ 556496 h 1953786"/>
                <a:gd name="connsiteX0" fmla="*/ 0 w 3131127"/>
                <a:gd name="connsiteY0" fmla="*/ 556496 h 2438399"/>
                <a:gd name="connsiteX1" fmla="*/ 279406 w 3131127"/>
                <a:gd name="connsiteY1" fmla="*/ 277090 h 2438399"/>
                <a:gd name="connsiteX2" fmla="*/ 2117431 w 3131127"/>
                <a:gd name="connsiteY2" fmla="*/ 0 h 2438399"/>
                <a:gd name="connsiteX3" fmla="*/ 2438400 w 3131127"/>
                <a:gd name="connsiteY3" fmla="*/ 556496 h 2438399"/>
                <a:gd name="connsiteX4" fmla="*/ 3131127 w 3131127"/>
                <a:gd name="connsiteY4" fmla="*/ 1812630 h 2438399"/>
                <a:gd name="connsiteX5" fmla="*/ 2242122 w 3131127"/>
                <a:gd name="connsiteY5" fmla="*/ 2438399 h 2438399"/>
                <a:gd name="connsiteX6" fmla="*/ 279406 w 3131127"/>
                <a:gd name="connsiteY6" fmla="*/ 1953490 h 2438399"/>
                <a:gd name="connsiteX7" fmla="*/ 0 w 3131127"/>
                <a:gd name="connsiteY7" fmla="*/ 1674084 h 2438399"/>
                <a:gd name="connsiteX8" fmla="*/ 0 w 3131127"/>
                <a:gd name="connsiteY8" fmla="*/ 556496 h 2438399"/>
                <a:gd name="connsiteX0" fmla="*/ 0 w 3131127"/>
                <a:gd name="connsiteY0" fmla="*/ 556496 h 2840181"/>
                <a:gd name="connsiteX1" fmla="*/ 279406 w 3131127"/>
                <a:gd name="connsiteY1" fmla="*/ 277090 h 2840181"/>
                <a:gd name="connsiteX2" fmla="*/ 2117431 w 3131127"/>
                <a:gd name="connsiteY2" fmla="*/ 0 h 2840181"/>
                <a:gd name="connsiteX3" fmla="*/ 2438400 w 3131127"/>
                <a:gd name="connsiteY3" fmla="*/ 556496 h 2840181"/>
                <a:gd name="connsiteX4" fmla="*/ 3131127 w 3131127"/>
                <a:gd name="connsiteY4" fmla="*/ 1812630 h 2840181"/>
                <a:gd name="connsiteX5" fmla="*/ 2242122 w 3131127"/>
                <a:gd name="connsiteY5" fmla="*/ 2438399 h 2840181"/>
                <a:gd name="connsiteX6" fmla="*/ 459515 w 3131127"/>
                <a:gd name="connsiteY6" fmla="*/ 2840181 h 2840181"/>
                <a:gd name="connsiteX7" fmla="*/ 0 w 3131127"/>
                <a:gd name="connsiteY7" fmla="*/ 1674084 h 2840181"/>
                <a:gd name="connsiteX8" fmla="*/ 0 w 3131127"/>
                <a:gd name="connsiteY8" fmla="*/ 556496 h 2840181"/>
                <a:gd name="connsiteX0" fmla="*/ 0 w 3297382"/>
                <a:gd name="connsiteY0" fmla="*/ 514932 h 2840181"/>
                <a:gd name="connsiteX1" fmla="*/ 445661 w 3297382"/>
                <a:gd name="connsiteY1" fmla="*/ 277090 h 2840181"/>
                <a:gd name="connsiteX2" fmla="*/ 2283686 w 3297382"/>
                <a:gd name="connsiteY2" fmla="*/ 0 h 2840181"/>
                <a:gd name="connsiteX3" fmla="*/ 2604655 w 3297382"/>
                <a:gd name="connsiteY3" fmla="*/ 556496 h 2840181"/>
                <a:gd name="connsiteX4" fmla="*/ 3297382 w 3297382"/>
                <a:gd name="connsiteY4" fmla="*/ 1812630 h 2840181"/>
                <a:gd name="connsiteX5" fmla="*/ 2408377 w 3297382"/>
                <a:gd name="connsiteY5" fmla="*/ 2438399 h 2840181"/>
                <a:gd name="connsiteX6" fmla="*/ 625770 w 3297382"/>
                <a:gd name="connsiteY6" fmla="*/ 2840181 h 2840181"/>
                <a:gd name="connsiteX7" fmla="*/ 166255 w 3297382"/>
                <a:gd name="connsiteY7" fmla="*/ 1674084 h 2840181"/>
                <a:gd name="connsiteX8" fmla="*/ 0 w 3297382"/>
                <a:gd name="connsiteY8" fmla="*/ 514932 h 2840181"/>
                <a:gd name="connsiteX0" fmla="*/ 0 w 3297382"/>
                <a:gd name="connsiteY0" fmla="*/ 514932 h 2840181"/>
                <a:gd name="connsiteX1" fmla="*/ 445661 w 3297382"/>
                <a:gd name="connsiteY1" fmla="*/ 277090 h 2840181"/>
                <a:gd name="connsiteX2" fmla="*/ 2283686 w 3297382"/>
                <a:gd name="connsiteY2" fmla="*/ 0 h 2840181"/>
                <a:gd name="connsiteX3" fmla="*/ 2840182 w 3297382"/>
                <a:gd name="connsiteY3" fmla="*/ 556496 h 2840181"/>
                <a:gd name="connsiteX4" fmla="*/ 3297382 w 3297382"/>
                <a:gd name="connsiteY4" fmla="*/ 1812630 h 2840181"/>
                <a:gd name="connsiteX5" fmla="*/ 2408377 w 3297382"/>
                <a:gd name="connsiteY5" fmla="*/ 2438399 h 2840181"/>
                <a:gd name="connsiteX6" fmla="*/ 625770 w 3297382"/>
                <a:gd name="connsiteY6" fmla="*/ 2840181 h 2840181"/>
                <a:gd name="connsiteX7" fmla="*/ 166255 w 3297382"/>
                <a:gd name="connsiteY7" fmla="*/ 1674084 h 2840181"/>
                <a:gd name="connsiteX8" fmla="*/ 0 w 3297382"/>
                <a:gd name="connsiteY8" fmla="*/ 514932 h 284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7382" h="2840181">
                  <a:moveTo>
                    <a:pt x="0" y="514932"/>
                  </a:moveTo>
                  <a:cubicBezTo>
                    <a:pt x="0" y="360620"/>
                    <a:pt x="291349" y="277090"/>
                    <a:pt x="445661" y="277090"/>
                  </a:cubicBezTo>
                  <a:cubicBezTo>
                    <a:pt x="1072190" y="277090"/>
                    <a:pt x="1657157" y="0"/>
                    <a:pt x="2283686" y="0"/>
                  </a:cubicBezTo>
                  <a:cubicBezTo>
                    <a:pt x="2437998" y="0"/>
                    <a:pt x="2840182" y="402184"/>
                    <a:pt x="2840182" y="556496"/>
                  </a:cubicBezTo>
                  <a:lnTo>
                    <a:pt x="3297382" y="1812630"/>
                  </a:lnTo>
                  <a:cubicBezTo>
                    <a:pt x="3297382" y="1966942"/>
                    <a:pt x="2562689" y="2438399"/>
                    <a:pt x="2408377" y="2438399"/>
                  </a:cubicBezTo>
                  <a:lnTo>
                    <a:pt x="625770" y="2840181"/>
                  </a:lnTo>
                  <a:cubicBezTo>
                    <a:pt x="471458" y="2840181"/>
                    <a:pt x="166255" y="1828396"/>
                    <a:pt x="166255" y="1674084"/>
                  </a:cubicBezTo>
                  <a:lnTo>
                    <a:pt x="0" y="514932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solidFill>
                    <a:srgbClr val="0000CC"/>
                  </a:solidFill>
                </a:rPr>
                <a:t> </a:t>
              </a:r>
              <a:endParaRPr lang="en-US" sz="2600" b="1" dirty="0">
                <a:solidFill>
                  <a:srgbClr val="0000CC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981200" y="1447800"/>
              <a:ext cx="304800" cy="228600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81000" y="1524000"/>
            <a:ext cx="2895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/>
              <a:t>Nêu</a:t>
            </a:r>
            <a:r>
              <a:rPr lang="en-US" sz="2600" b="1" dirty="0"/>
              <a:t> </a:t>
            </a:r>
            <a:r>
              <a:rPr lang="en-US" sz="2600" b="1" dirty="0" err="1"/>
              <a:t>những</a:t>
            </a:r>
            <a:r>
              <a:rPr lang="en-US" sz="2600" b="1" dirty="0"/>
              <a:t> </a:t>
            </a:r>
            <a:r>
              <a:rPr lang="en-US" sz="2600" b="1" dirty="0" err="1"/>
              <a:t>điều</a:t>
            </a:r>
            <a:r>
              <a:rPr lang="en-US" sz="2600" b="1" dirty="0"/>
              <a:t> </a:t>
            </a:r>
            <a:r>
              <a:rPr lang="en-US" sz="2600" b="1" dirty="0" err="1"/>
              <a:t>kiện</a:t>
            </a:r>
            <a:r>
              <a:rPr lang="en-US" sz="2600" b="1" dirty="0"/>
              <a:t> </a:t>
            </a:r>
            <a:r>
              <a:rPr lang="en-US" sz="2600" b="1" dirty="0" err="1"/>
              <a:t>để</a:t>
            </a:r>
            <a:r>
              <a:rPr lang="en-US" sz="2600" b="1" dirty="0"/>
              <a:t> </a:t>
            </a:r>
            <a:r>
              <a:rPr lang="en-US" sz="2600" b="1" dirty="0" err="1"/>
              <a:t>một</a:t>
            </a:r>
            <a:r>
              <a:rPr lang="en-US" sz="2600" b="1" dirty="0"/>
              <a:t> </a:t>
            </a:r>
            <a:r>
              <a:rPr lang="en-US" sz="2600" b="1" dirty="0" err="1"/>
              <a:t>ruộng</a:t>
            </a:r>
            <a:r>
              <a:rPr lang="en-US" sz="2600" b="1" dirty="0"/>
              <a:t> </a:t>
            </a:r>
            <a:r>
              <a:rPr lang="en-US" sz="2600" b="1" dirty="0" err="1"/>
              <a:t>đang</a:t>
            </a:r>
            <a:r>
              <a:rPr lang="en-US" sz="2600" b="1" dirty="0"/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không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có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sâu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bệnh</a:t>
            </a:r>
            <a:r>
              <a:rPr lang="en-US" sz="2600" b="1" dirty="0"/>
              <a:t> </a:t>
            </a:r>
            <a:r>
              <a:rPr lang="en-US" sz="2600" b="1" dirty="0" err="1"/>
              <a:t>bị</a:t>
            </a:r>
            <a:r>
              <a:rPr lang="en-US" sz="2600" b="1" dirty="0"/>
              <a:t> </a:t>
            </a:r>
            <a:r>
              <a:rPr lang="en-US" sz="2600" b="1" dirty="0" err="1"/>
              <a:t>phát</a:t>
            </a:r>
            <a:r>
              <a:rPr lang="en-US" sz="2600" b="1" dirty="0"/>
              <a:t> </a:t>
            </a:r>
            <a:r>
              <a:rPr lang="en-US" sz="2600" b="1" dirty="0" err="1"/>
              <a:t>sinh</a:t>
            </a:r>
            <a:r>
              <a:rPr lang="en-US" sz="2600" b="1" dirty="0"/>
              <a:t> </a:t>
            </a:r>
            <a:r>
              <a:rPr lang="en-US" sz="2600" b="1" dirty="0" err="1"/>
              <a:t>phát</a:t>
            </a:r>
            <a:r>
              <a:rPr lang="en-US" sz="2600" b="1" dirty="0"/>
              <a:t> </a:t>
            </a:r>
            <a:r>
              <a:rPr lang="en-US" sz="2600" b="1" dirty="0" err="1"/>
              <a:t>triển</a:t>
            </a:r>
            <a:r>
              <a:rPr lang="en-US" sz="2600" b="1" dirty="0"/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thành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dịch</a:t>
            </a:r>
            <a:r>
              <a:rPr lang="en-US" sz="2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3181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1371600" y="685800"/>
            <a:ext cx="6781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284"/>
              </a:avLst>
            </a:prstTxWarp>
          </a:bodyPr>
          <a:lstStyle/>
          <a:p>
            <a:pPr algn="ctr"/>
            <a:r>
              <a:rPr lang="en-US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TẬP CỦNG CỐ</a:t>
            </a:r>
            <a:endParaRPr lang="en-US" sz="36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16489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458871"/>
              </p:ext>
            </p:extLst>
          </p:nvPr>
        </p:nvGraphicFramePr>
        <p:xfrm>
          <a:off x="1378857" y="1600200"/>
          <a:ext cx="6096000" cy="270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2" action="ppaction://hlinksldjump"/>
                        </a:rPr>
                        <a:t>1</a:t>
                      </a:r>
                      <a:endParaRPr kumimoji="0" lang="en-US" sz="8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3" action="ppaction://hlinksldjump"/>
                        </a:rPr>
                        <a:t>2</a:t>
                      </a:r>
                      <a:endParaRPr kumimoji="0" lang="en-US" sz="8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4" action="ppaction://hlinksldjump"/>
                        </a:rPr>
                        <a:t>3</a:t>
                      </a:r>
                      <a:endParaRPr kumimoji="0" lang="en-US" sz="8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5" action="ppaction://hlinksldjump"/>
                        </a:rPr>
                        <a:t>4</a:t>
                      </a:r>
                      <a:endParaRPr kumimoji="0" lang="en-US" sz="8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6" action="ppaction://hlinksldjump"/>
                        </a:rPr>
                        <a:t>5</a:t>
                      </a:r>
                      <a:endParaRPr kumimoji="0" lang="en-US" sz="8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7" action="ppaction://hlinksldjump"/>
                        </a:rPr>
                        <a:t>6</a:t>
                      </a:r>
                      <a:endParaRPr kumimoji="0" lang="en-US" sz="8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8" action="ppaction://hlinksldjump"/>
                        </a:rPr>
                        <a:t>7</a:t>
                      </a:r>
                      <a:endParaRPr kumimoji="0" lang="en-US" sz="8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Arial" charset="0"/>
                          <a:hlinkClick r:id="rId9" action="ppaction://hlinksldjump"/>
                        </a:rPr>
                        <a:t>8</a:t>
                      </a:r>
                      <a:endParaRPr kumimoji="0" lang="en-US" sz="8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40" name="AutoShape 2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001000" y="5849273"/>
            <a:ext cx="3048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1066800" y="2667000"/>
            <a:ext cx="7620000" cy="3810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066800" y="1981200"/>
            <a:ext cx="3775075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9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CÂU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1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1748" name="Picture 5" descr="cayuonc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0"/>
            <a:ext cx="1466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cayuonc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3013" y="0"/>
            <a:ext cx="13731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5" name="Oval 7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65896" name="Oval 8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65897" name="Oval 9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solidFill>
                  <a:srgbClr val="0000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65898" name="Oval 10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solidFill>
                  <a:srgbClr val="0000CC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65899" name="Oval 11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solidFill>
                  <a:srgbClr val="0000CC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65900" name="Oval 12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solidFill>
                  <a:srgbClr val="0000CC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65901" name="Oval 13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solidFill>
                  <a:srgbClr val="0000CC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65902" name="Oval 14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solidFill>
                  <a:srgbClr val="0000CC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65903" name="Oval 15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solidFill>
                  <a:srgbClr val="0000CC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65904" name="Oval 16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solidFill>
                  <a:srgbClr val="0000CC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65905" name="Oval 17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65906" name="Line 18"/>
          <p:cNvSpPr>
            <a:spLocks noChangeShapeType="1"/>
          </p:cNvSpPr>
          <p:nvPr/>
        </p:nvSpPr>
        <p:spPr bwMode="auto">
          <a:xfrm>
            <a:off x="488950" y="2362200"/>
            <a:ext cx="0" cy="449580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07" name="Line 19"/>
          <p:cNvSpPr>
            <a:spLocks noChangeShapeType="1"/>
          </p:cNvSpPr>
          <p:nvPr/>
        </p:nvSpPr>
        <p:spPr bwMode="auto">
          <a:xfrm>
            <a:off x="457200" y="2362200"/>
            <a:ext cx="609600" cy="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08" name="Line 20"/>
          <p:cNvSpPr>
            <a:spLocks noChangeShapeType="1"/>
          </p:cNvSpPr>
          <p:nvPr/>
        </p:nvSpPr>
        <p:spPr bwMode="auto">
          <a:xfrm>
            <a:off x="457200" y="4800600"/>
            <a:ext cx="609600" cy="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10" name="Text Box 22"/>
          <p:cNvSpPr txBox="1">
            <a:spLocks noChangeArrowheads="1"/>
          </p:cNvSpPr>
          <p:nvPr/>
        </p:nvSpPr>
        <p:spPr bwMode="auto">
          <a:xfrm>
            <a:off x="1219200" y="2819400"/>
            <a:ext cx="73152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Nhiệt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độ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sâu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bệnh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hại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phát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triển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tốt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nhất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?</a:t>
            </a:r>
          </a:p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a.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20-25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0</a:t>
            </a:r>
            <a:r>
              <a:rPr lang="en-US" sz="2800" b="1" dirty="0" smtClean="0">
                <a:solidFill>
                  <a:schemeClr val="bg1"/>
                </a:solidFill>
              </a:rPr>
              <a:t>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	</a:t>
            </a:r>
          </a:p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b. </a:t>
            </a:r>
            <a:r>
              <a:rPr lang="en-US" sz="2800" b="1" dirty="0" smtClean="0">
                <a:solidFill>
                  <a:schemeClr val="bg1"/>
                </a:solidFill>
              </a:rPr>
              <a:t>25-30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0</a:t>
            </a:r>
            <a:r>
              <a:rPr lang="en-US" sz="2800" b="1" dirty="0" smtClean="0">
                <a:solidFill>
                  <a:schemeClr val="bg1"/>
                </a:solidFill>
              </a:rPr>
              <a:t>C </a:t>
            </a:r>
          </a:p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30-45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0</a:t>
            </a:r>
            <a:r>
              <a:rPr lang="en-US" sz="2800" b="1" dirty="0" smtClean="0">
                <a:solidFill>
                  <a:schemeClr val="bg1"/>
                </a:solidFill>
              </a:rPr>
              <a:t>C</a:t>
            </a:r>
          </a:p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d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45-50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0</a:t>
            </a:r>
            <a:r>
              <a:rPr lang="en-US" sz="2800" b="1" dirty="0" smtClean="0">
                <a:solidFill>
                  <a:schemeClr val="bg1"/>
                </a:solidFill>
              </a:rPr>
              <a:t>C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5911" name="Text Box 23"/>
          <p:cNvSpPr txBox="1">
            <a:spLocks noChangeArrowheads="1"/>
          </p:cNvSpPr>
          <p:nvPr/>
        </p:nvSpPr>
        <p:spPr bwMode="auto">
          <a:xfrm>
            <a:off x="6705600" y="5867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ĐÁP ÁN: B</a:t>
            </a:r>
          </a:p>
        </p:txBody>
      </p:sp>
      <p:sp>
        <p:nvSpPr>
          <p:cNvPr id="31767" name="AutoShape 2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304800" cy="304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8" name="Text Box 25"/>
          <p:cNvSpPr txBox="1">
            <a:spLocks noChangeArrowheads="1"/>
          </p:cNvSpPr>
          <p:nvPr/>
        </p:nvSpPr>
        <p:spPr bwMode="auto">
          <a:xfrm>
            <a:off x="304800" y="381000"/>
            <a:ext cx="6019800" cy="12772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 dirty="0" err="1">
                <a:solidFill>
                  <a:srgbClr val="FF0000"/>
                </a:solidFill>
              </a:rPr>
              <a:t>Chọn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câu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trả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lời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đúng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nhất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trong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vòng</a:t>
            </a:r>
            <a:r>
              <a:rPr lang="en-US" sz="2200" b="1" dirty="0">
                <a:solidFill>
                  <a:srgbClr val="FF0000"/>
                </a:solidFill>
              </a:rPr>
              <a:t> 10s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b="1" dirty="0" err="1">
                <a:solidFill>
                  <a:srgbClr val="FF0000"/>
                </a:solidFill>
              </a:rPr>
              <a:t>Số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giây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còn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lại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tương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ứng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với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số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điểm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nhóm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đạt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được</a:t>
            </a:r>
            <a:r>
              <a:rPr lang="en-US" sz="22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181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6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6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59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59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5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5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659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70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5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5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5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65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94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5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100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16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 animBg="1"/>
      <p:bldP spid="165895" grpId="0" animBg="1"/>
      <p:bldP spid="165896" grpId="0" animBg="1"/>
      <p:bldP spid="165896" grpId="1" animBg="1"/>
      <p:bldP spid="165897" grpId="0" animBg="1"/>
      <p:bldP spid="165897" grpId="1" animBg="1"/>
      <p:bldP spid="165898" grpId="0" animBg="1"/>
      <p:bldP spid="165898" grpId="1" animBg="1"/>
      <p:bldP spid="165899" grpId="0" animBg="1"/>
      <p:bldP spid="165899" grpId="1" animBg="1"/>
      <p:bldP spid="165900" grpId="0" animBg="1"/>
      <p:bldP spid="165900" grpId="1" animBg="1"/>
      <p:bldP spid="165901" grpId="0" animBg="1"/>
      <p:bldP spid="165901" grpId="1" animBg="1"/>
      <p:bldP spid="165902" grpId="0" animBg="1"/>
      <p:bldP spid="165902" grpId="1" animBg="1"/>
      <p:bldP spid="165903" grpId="0" animBg="1"/>
      <p:bldP spid="165903" grpId="1" animBg="1"/>
      <p:bldP spid="165904" grpId="0" animBg="1"/>
      <p:bldP spid="165904" grpId="1" animBg="1"/>
      <p:bldP spid="165905" grpId="0" animBg="1"/>
      <p:bldP spid="165905" grpId="1" animBg="1"/>
      <p:bldP spid="165906" grpId="0" animBg="1"/>
      <p:bldP spid="165907" grpId="0" animBg="1"/>
      <p:bldP spid="165908" grpId="0" animBg="1"/>
      <p:bldP spid="165910" grpId="0"/>
      <p:bldP spid="1659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1084943" y="1066800"/>
            <a:ext cx="73914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TRƯỜNG THPT LONG TRƯỜNG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MÔN: CÔNG NGHỆ 10</a:t>
            </a:r>
            <a:endParaRPr lang="en-US" sz="3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733800" y="2908300"/>
            <a:ext cx="1295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kern="10" dirty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15</a:t>
            </a: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671059" y="3959905"/>
            <a:ext cx="8219168" cy="1274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204"/>
              </a:avLst>
            </a:prstTxWarp>
          </a:bodyPr>
          <a:lstStyle/>
          <a:p>
            <a:pPr algn="ctr"/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ĐIỀU KIỆN PHÁT SINH, PHÁT TRIỂN </a:t>
            </a:r>
            <a:endParaRPr lang="en-US" sz="28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2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 SÂU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BỆNH HẠI CÂY TRỒNG</a:t>
            </a:r>
          </a:p>
        </p:txBody>
      </p:sp>
    </p:spTree>
    <p:extLst>
      <p:ext uri="{BB962C8B-B14F-4D97-AF65-F5344CB8AC3E}">
        <p14:creationId xmlns:p14="http://schemas.microsoft.com/office/powerpoint/2010/main" val="340018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066800" y="2895600"/>
            <a:ext cx="7620000" cy="3810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2772" name="Picture 5" descr="cayuonc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0"/>
            <a:ext cx="1466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cayuonc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3013" y="0"/>
            <a:ext cx="13731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9" name="Oval 7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0</a:t>
            </a:r>
          </a:p>
        </p:txBody>
      </p:sp>
      <p:sp>
        <p:nvSpPr>
          <p:cNvPr id="166920" name="Oval 8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1</a:t>
            </a:r>
          </a:p>
        </p:txBody>
      </p:sp>
      <p:sp>
        <p:nvSpPr>
          <p:cNvPr id="166921" name="Oval 9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2</a:t>
            </a:r>
          </a:p>
        </p:txBody>
      </p:sp>
      <p:sp>
        <p:nvSpPr>
          <p:cNvPr id="166922" name="Oval 10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3</a:t>
            </a:r>
          </a:p>
        </p:txBody>
      </p:sp>
      <p:sp>
        <p:nvSpPr>
          <p:cNvPr id="166923" name="Oval 11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4</a:t>
            </a:r>
          </a:p>
        </p:txBody>
      </p:sp>
      <p:sp>
        <p:nvSpPr>
          <p:cNvPr id="166924" name="Oval 12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5</a:t>
            </a:r>
          </a:p>
        </p:txBody>
      </p:sp>
      <p:sp>
        <p:nvSpPr>
          <p:cNvPr id="166925" name="Oval 13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6</a:t>
            </a:r>
          </a:p>
        </p:txBody>
      </p:sp>
      <p:sp>
        <p:nvSpPr>
          <p:cNvPr id="166926" name="Oval 14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7</a:t>
            </a:r>
          </a:p>
        </p:txBody>
      </p:sp>
      <p:sp>
        <p:nvSpPr>
          <p:cNvPr id="166927" name="Oval 15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8</a:t>
            </a:r>
          </a:p>
        </p:txBody>
      </p:sp>
      <p:sp>
        <p:nvSpPr>
          <p:cNvPr id="166928" name="Oval 16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9</a:t>
            </a:r>
          </a:p>
        </p:txBody>
      </p:sp>
      <p:sp>
        <p:nvSpPr>
          <p:cNvPr id="166929" name="Oval 17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10</a:t>
            </a:r>
          </a:p>
        </p:txBody>
      </p:sp>
      <p:sp>
        <p:nvSpPr>
          <p:cNvPr id="166930" name="Line 18"/>
          <p:cNvSpPr>
            <a:spLocks noChangeShapeType="1"/>
          </p:cNvSpPr>
          <p:nvPr/>
        </p:nvSpPr>
        <p:spPr bwMode="auto">
          <a:xfrm>
            <a:off x="488950" y="2362200"/>
            <a:ext cx="0" cy="449580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31" name="Line 19"/>
          <p:cNvSpPr>
            <a:spLocks noChangeShapeType="1"/>
          </p:cNvSpPr>
          <p:nvPr/>
        </p:nvSpPr>
        <p:spPr bwMode="auto">
          <a:xfrm>
            <a:off x="457200" y="2362200"/>
            <a:ext cx="609600" cy="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32" name="Line 20"/>
          <p:cNvSpPr>
            <a:spLocks noChangeShapeType="1"/>
          </p:cNvSpPr>
          <p:nvPr/>
        </p:nvSpPr>
        <p:spPr bwMode="auto">
          <a:xfrm>
            <a:off x="457200" y="4800600"/>
            <a:ext cx="609600" cy="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Text Box 21"/>
          <p:cNvSpPr txBox="1">
            <a:spLocks noChangeArrowheads="1"/>
          </p:cNvSpPr>
          <p:nvPr/>
        </p:nvSpPr>
        <p:spPr bwMode="auto">
          <a:xfrm>
            <a:off x="2971800" y="34290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66934" name="Text Box 22"/>
          <p:cNvSpPr txBox="1">
            <a:spLocks noChangeArrowheads="1"/>
          </p:cNvSpPr>
          <p:nvPr/>
        </p:nvSpPr>
        <p:spPr bwMode="auto">
          <a:xfrm>
            <a:off x="1371600" y="3136900"/>
            <a:ext cx="71628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Nếu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độ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ẩm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khí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thấp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nước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cơ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côn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trùng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sẽ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a.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Giảm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Tăng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c.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Bình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thường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d.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bị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ảnh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hưởng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6935" name="Text Box 23"/>
          <p:cNvSpPr txBox="1">
            <a:spLocks noChangeArrowheads="1"/>
          </p:cNvSpPr>
          <p:nvPr/>
        </p:nvSpPr>
        <p:spPr bwMode="auto">
          <a:xfrm>
            <a:off x="6705600" y="5860473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ĐÁP ÁN: A</a:t>
            </a:r>
          </a:p>
        </p:txBody>
      </p:sp>
      <p:sp>
        <p:nvSpPr>
          <p:cNvPr id="32791" name="AutoShape 2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304800" cy="304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2" name="Text Box 25"/>
          <p:cNvSpPr txBox="1">
            <a:spLocks noChangeArrowheads="1"/>
          </p:cNvSpPr>
          <p:nvPr/>
        </p:nvSpPr>
        <p:spPr bwMode="auto">
          <a:xfrm>
            <a:off x="609600" y="381000"/>
            <a:ext cx="57150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Chọn câu trả lời đúng nhất trong vòng 10s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Số giây còn lại tương ứng với số điểm nhóm đạt được.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066800" y="2057400"/>
            <a:ext cx="3775075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9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CÂU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2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21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6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6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6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69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69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6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66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69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69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66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66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6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6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6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6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66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66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6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6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9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66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166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66919" grpId="0" animBg="1"/>
      <p:bldP spid="166920" grpId="0" animBg="1"/>
      <p:bldP spid="166920" grpId="1" animBg="1"/>
      <p:bldP spid="166921" grpId="0" animBg="1"/>
      <p:bldP spid="166921" grpId="1" animBg="1"/>
      <p:bldP spid="166922" grpId="0" animBg="1"/>
      <p:bldP spid="166922" grpId="1" animBg="1"/>
      <p:bldP spid="166923" grpId="0" animBg="1"/>
      <p:bldP spid="166923" grpId="1" animBg="1"/>
      <p:bldP spid="166924" grpId="0" animBg="1"/>
      <p:bldP spid="166924" grpId="1" animBg="1"/>
      <p:bldP spid="166925" grpId="0" animBg="1"/>
      <p:bldP spid="166925" grpId="1" animBg="1"/>
      <p:bldP spid="166926" grpId="0" animBg="1"/>
      <p:bldP spid="166926" grpId="1" animBg="1"/>
      <p:bldP spid="166927" grpId="0" animBg="1"/>
      <p:bldP spid="166927" grpId="1" animBg="1"/>
      <p:bldP spid="166928" grpId="0" animBg="1"/>
      <p:bldP spid="166928" grpId="1" animBg="1"/>
      <p:bldP spid="166929" grpId="0" animBg="1"/>
      <p:bldP spid="166929" grpId="1" animBg="1"/>
      <p:bldP spid="166930" grpId="0" animBg="1"/>
      <p:bldP spid="166931" grpId="0" animBg="1"/>
      <p:bldP spid="166932" grpId="0" animBg="1"/>
      <p:bldP spid="166934" grpId="0"/>
      <p:bldP spid="166935" grpId="0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1066800" y="2895600"/>
            <a:ext cx="7620000" cy="3810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1066800" y="1981200"/>
            <a:ext cx="3775075" cy="60960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CÂU 3</a:t>
            </a:r>
          </a:p>
        </p:txBody>
      </p:sp>
      <p:pic>
        <p:nvPicPr>
          <p:cNvPr id="33796" name="Picture 5" descr="cayuonc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0"/>
            <a:ext cx="1466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cayuonc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3013" y="0"/>
            <a:ext cx="13731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3" name="Oval 7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0</a:t>
            </a:r>
          </a:p>
        </p:txBody>
      </p:sp>
      <p:sp>
        <p:nvSpPr>
          <p:cNvPr id="167944" name="Oval 8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1</a:t>
            </a:r>
          </a:p>
        </p:txBody>
      </p:sp>
      <p:sp>
        <p:nvSpPr>
          <p:cNvPr id="167945" name="Oval 9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2</a:t>
            </a:r>
          </a:p>
        </p:txBody>
      </p:sp>
      <p:sp>
        <p:nvSpPr>
          <p:cNvPr id="167946" name="Oval 10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3</a:t>
            </a:r>
          </a:p>
        </p:txBody>
      </p:sp>
      <p:sp>
        <p:nvSpPr>
          <p:cNvPr id="167947" name="Oval 11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4</a:t>
            </a:r>
          </a:p>
        </p:txBody>
      </p:sp>
      <p:sp>
        <p:nvSpPr>
          <p:cNvPr id="167948" name="Oval 12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5</a:t>
            </a:r>
          </a:p>
        </p:txBody>
      </p:sp>
      <p:sp>
        <p:nvSpPr>
          <p:cNvPr id="167949" name="Oval 13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6</a:t>
            </a:r>
          </a:p>
        </p:txBody>
      </p:sp>
      <p:sp>
        <p:nvSpPr>
          <p:cNvPr id="167950" name="Oval 14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7</a:t>
            </a:r>
          </a:p>
        </p:txBody>
      </p:sp>
      <p:sp>
        <p:nvSpPr>
          <p:cNvPr id="167951" name="Oval 15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8</a:t>
            </a:r>
          </a:p>
        </p:txBody>
      </p:sp>
      <p:sp>
        <p:nvSpPr>
          <p:cNvPr id="167952" name="Oval 16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9</a:t>
            </a:r>
          </a:p>
        </p:txBody>
      </p:sp>
      <p:sp>
        <p:nvSpPr>
          <p:cNvPr id="167953" name="Oval 17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10</a:t>
            </a:r>
          </a:p>
        </p:txBody>
      </p:sp>
      <p:sp>
        <p:nvSpPr>
          <p:cNvPr id="167954" name="Line 18"/>
          <p:cNvSpPr>
            <a:spLocks noChangeShapeType="1"/>
          </p:cNvSpPr>
          <p:nvPr/>
        </p:nvSpPr>
        <p:spPr bwMode="auto">
          <a:xfrm>
            <a:off x="488950" y="2362200"/>
            <a:ext cx="0" cy="449580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55" name="Line 19"/>
          <p:cNvSpPr>
            <a:spLocks noChangeShapeType="1"/>
          </p:cNvSpPr>
          <p:nvPr/>
        </p:nvSpPr>
        <p:spPr bwMode="auto">
          <a:xfrm>
            <a:off x="457200" y="2362200"/>
            <a:ext cx="609600" cy="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56" name="Line 20"/>
          <p:cNvSpPr>
            <a:spLocks noChangeShapeType="1"/>
          </p:cNvSpPr>
          <p:nvPr/>
        </p:nvSpPr>
        <p:spPr bwMode="auto">
          <a:xfrm>
            <a:off x="457200" y="4800600"/>
            <a:ext cx="609600" cy="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2" name="Text Box 21"/>
          <p:cNvSpPr txBox="1">
            <a:spLocks noChangeArrowheads="1"/>
          </p:cNvSpPr>
          <p:nvPr/>
        </p:nvSpPr>
        <p:spPr bwMode="auto">
          <a:xfrm>
            <a:off x="2971800" y="34290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67958" name="Text Box 22"/>
          <p:cNvSpPr txBox="1">
            <a:spLocks noChangeArrowheads="1"/>
          </p:cNvSpPr>
          <p:nvPr/>
        </p:nvSpPr>
        <p:spPr bwMode="auto">
          <a:xfrm>
            <a:off x="1371600" y="3136900"/>
            <a:ext cx="71628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đất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giàu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mùn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giàu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đạm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cây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trồng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dễ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mắc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bệnh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:</a:t>
            </a:r>
          </a:p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a.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Đạo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ôn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bạc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lá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Khô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vằn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đạo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ôn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	</a:t>
            </a:r>
          </a:p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c.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Tiêm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lửa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đạo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ôn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d.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Khô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vằn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tiêm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lửa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7959" name="Text Box 23"/>
          <p:cNvSpPr txBox="1">
            <a:spLocks noChangeArrowheads="1"/>
          </p:cNvSpPr>
          <p:nvPr/>
        </p:nvSpPr>
        <p:spPr bwMode="auto">
          <a:xfrm>
            <a:off x="6705600" y="5867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ĐÁP ÁN: A</a:t>
            </a:r>
          </a:p>
        </p:txBody>
      </p:sp>
      <p:sp>
        <p:nvSpPr>
          <p:cNvPr id="33815" name="AutoShape 2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304800" cy="304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Text Box 25"/>
          <p:cNvSpPr txBox="1">
            <a:spLocks noChangeArrowheads="1"/>
          </p:cNvSpPr>
          <p:nvPr/>
        </p:nvSpPr>
        <p:spPr bwMode="auto">
          <a:xfrm>
            <a:off x="609600" y="381000"/>
            <a:ext cx="57150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Chọn câu trả lời đúng nhất trong vòng 10s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Số giây còn lại tương ứng với số điểm nhóm đạt được.</a:t>
            </a:r>
          </a:p>
        </p:txBody>
      </p:sp>
    </p:spTree>
    <p:extLst>
      <p:ext uri="{BB962C8B-B14F-4D97-AF65-F5344CB8AC3E}">
        <p14:creationId xmlns:p14="http://schemas.microsoft.com/office/powerpoint/2010/main" val="345894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6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6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79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79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79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79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679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7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7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7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4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7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0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67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6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67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4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6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67940" grpId="0" animBg="1"/>
      <p:bldP spid="167943" grpId="0" animBg="1"/>
      <p:bldP spid="167944" grpId="0" animBg="1"/>
      <p:bldP spid="167944" grpId="1" animBg="1"/>
      <p:bldP spid="167945" grpId="0" animBg="1"/>
      <p:bldP spid="167945" grpId="1" animBg="1"/>
      <p:bldP spid="167946" grpId="0" animBg="1"/>
      <p:bldP spid="167946" grpId="1" animBg="1"/>
      <p:bldP spid="167947" grpId="0" animBg="1"/>
      <p:bldP spid="167947" grpId="1" animBg="1"/>
      <p:bldP spid="167948" grpId="0" animBg="1"/>
      <p:bldP spid="167948" grpId="1" animBg="1"/>
      <p:bldP spid="167949" grpId="0" animBg="1"/>
      <p:bldP spid="167949" grpId="1" animBg="1"/>
      <p:bldP spid="167950" grpId="0" animBg="1"/>
      <p:bldP spid="167950" grpId="1" animBg="1"/>
      <p:bldP spid="167951" grpId="0" animBg="1"/>
      <p:bldP spid="167951" grpId="1" animBg="1"/>
      <p:bldP spid="167952" grpId="0" animBg="1"/>
      <p:bldP spid="167952" grpId="1" animBg="1"/>
      <p:bldP spid="167953" grpId="0" animBg="1"/>
      <p:bldP spid="167953" grpId="1" animBg="1"/>
      <p:bldP spid="167954" grpId="0" animBg="1"/>
      <p:bldP spid="167955" grpId="0" animBg="1"/>
      <p:bldP spid="167956" grpId="0" animBg="1"/>
      <p:bldP spid="167958" grpId="0"/>
      <p:bldP spid="16795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1066800" y="2667000"/>
            <a:ext cx="7620000" cy="3810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1066800" y="1981200"/>
            <a:ext cx="3775075" cy="60960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CÂU 4</a:t>
            </a:r>
          </a:p>
        </p:txBody>
      </p:sp>
      <p:pic>
        <p:nvPicPr>
          <p:cNvPr id="34820" name="Picture 5" descr="cayuonc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0"/>
            <a:ext cx="1466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cayuonc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3013" y="0"/>
            <a:ext cx="13731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7" name="Oval 7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0</a:t>
            </a:r>
          </a:p>
        </p:txBody>
      </p:sp>
      <p:sp>
        <p:nvSpPr>
          <p:cNvPr id="168968" name="Oval 8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1</a:t>
            </a:r>
          </a:p>
        </p:txBody>
      </p:sp>
      <p:sp>
        <p:nvSpPr>
          <p:cNvPr id="168969" name="Oval 9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2</a:t>
            </a:r>
          </a:p>
        </p:txBody>
      </p:sp>
      <p:sp>
        <p:nvSpPr>
          <p:cNvPr id="168970" name="Oval 10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3</a:t>
            </a:r>
          </a:p>
        </p:txBody>
      </p:sp>
      <p:sp>
        <p:nvSpPr>
          <p:cNvPr id="168971" name="Oval 11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4</a:t>
            </a:r>
          </a:p>
        </p:txBody>
      </p:sp>
      <p:sp>
        <p:nvSpPr>
          <p:cNvPr id="168972" name="Oval 12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5</a:t>
            </a:r>
          </a:p>
        </p:txBody>
      </p:sp>
      <p:sp>
        <p:nvSpPr>
          <p:cNvPr id="168973" name="Oval 13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6</a:t>
            </a:r>
          </a:p>
        </p:txBody>
      </p:sp>
      <p:sp>
        <p:nvSpPr>
          <p:cNvPr id="168974" name="Oval 14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7</a:t>
            </a:r>
          </a:p>
        </p:txBody>
      </p:sp>
      <p:sp>
        <p:nvSpPr>
          <p:cNvPr id="168975" name="Oval 15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8</a:t>
            </a:r>
          </a:p>
        </p:txBody>
      </p:sp>
      <p:sp>
        <p:nvSpPr>
          <p:cNvPr id="168976" name="Oval 16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9</a:t>
            </a:r>
          </a:p>
        </p:txBody>
      </p:sp>
      <p:sp>
        <p:nvSpPr>
          <p:cNvPr id="168977" name="Oval 17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10</a:t>
            </a:r>
          </a:p>
        </p:txBody>
      </p:sp>
      <p:sp>
        <p:nvSpPr>
          <p:cNvPr id="168978" name="Line 18"/>
          <p:cNvSpPr>
            <a:spLocks noChangeShapeType="1"/>
          </p:cNvSpPr>
          <p:nvPr/>
        </p:nvSpPr>
        <p:spPr bwMode="auto">
          <a:xfrm>
            <a:off x="488950" y="2362200"/>
            <a:ext cx="0" cy="449580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79" name="Line 19"/>
          <p:cNvSpPr>
            <a:spLocks noChangeShapeType="1"/>
          </p:cNvSpPr>
          <p:nvPr/>
        </p:nvSpPr>
        <p:spPr bwMode="auto">
          <a:xfrm>
            <a:off x="457200" y="2362200"/>
            <a:ext cx="609600" cy="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980" name="Line 20"/>
          <p:cNvSpPr>
            <a:spLocks noChangeShapeType="1"/>
          </p:cNvSpPr>
          <p:nvPr/>
        </p:nvSpPr>
        <p:spPr bwMode="auto">
          <a:xfrm>
            <a:off x="457200" y="4800600"/>
            <a:ext cx="609600" cy="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6" name="Text Box 21"/>
          <p:cNvSpPr txBox="1">
            <a:spLocks noChangeArrowheads="1"/>
          </p:cNvSpPr>
          <p:nvPr/>
        </p:nvSpPr>
        <p:spPr bwMode="auto">
          <a:xfrm>
            <a:off x="2971800" y="34290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68982" name="Text Box 22"/>
          <p:cNvSpPr txBox="1">
            <a:spLocks noChangeArrowheads="1"/>
          </p:cNvSpPr>
          <p:nvPr/>
        </p:nvSpPr>
        <p:spPr bwMode="auto">
          <a:xfrm>
            <a:off x="1295400" y="2819400"/>
            <a:ext cx="72390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điều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kiện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sâu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bệnh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phát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triển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thành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dịch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</a:rPr>
              <a:t>:</a:t>
            </a:r>
            <a:endParaRPr lang="en-US" sz="26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</a:rPr>
              <a:t>a.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</a:rPr>
              <a:t> ổ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dịch</a:t>
            </a:r>
            <a:endParaRPr lang="en-US" sz="26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</a:rPr>
              <a:t>b.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Điều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kiện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môi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trường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thuận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lợi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cho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sâu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bệnh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phát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triển</a:t>
            </a:r>
            <a:endParaRPr lang="en-US" sz="26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</a:rPr>
              <a:t>c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Giống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cây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trồng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kháng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sâu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bệnh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kém</a:t>
            </a:r>
            <a:endParaRPr lang="en-US" sz="26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600" b="1" dirty="0">
                <a:solidFill>
                  <a:schemeClr val="bg1"/>
                </a:solidFill>
                <a:latin typeface="Times New Roman" pitchFamily="18" charset="0"/>
              </a:rPr>
              <a:t>d.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Cả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</a:rPr>
              <a:t> 3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phương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án</a:t>
            </a:r>
            <a:r>
              <a:rPr lang="en-US" sz="26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bg1"/>
                </a:solidFill>
                <a:latin typeface="Times New Roman" pitchFamily="18" charset="0"/>
              </a:rPr>
              <a:t>trên</a:t>
            </a:r>
            <a:endParaRPr lang="en-US" sz="2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8983" name="Text Box 23"/>
          <p:cNvSpPr txBox="1">
            <a:spLocks noChangeArrowheads="1"/>
          </p:cNvSpPr>
          <p:nvPr/>
        </p:nvSpPr>
        <p:spPr bwMode="auto">
          <a:xfrm>
            <a:off x="6705600" y="5867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ĐÁP ÁN: D</a:t>
            </a:r>
          </a:p>
        </p:txBody>
      </p:sp>
      <p:sp>
        <p:nvSpPr>
          <p:cNvPr id="34839" name="AutoShape 2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304800" cy="304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Text Box 25"/>
          <p:cNvSpPr txBox="1">
            <a:spLocks noChangeArrowheads="1"/>
          </p:cNvSpPr>
          <p:nvPr/>
        </p:nvSpPr>
        <p:spPr bwMode="auto">
          <a:xfrm>
            <a:off x="609600" y="381000"/>
            <a:ext cx="57150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Chọn câu trả lời đúng nhất trong vòng 10s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Số giây còn lại tương ứng với số điểm nhóm đạt được.</a:t>
            </a:r>
          </a:p>
        </p:txBody>
      </p:sp>
    </p:spTree>
    <p:extLst>
      <p:ext uri="{BB962C8B-B14F-4D97-AF65-F5344CB8AC3E}">
        <p14:creationId xmlns:p14="http://schemas.microsoft.com/office/powerpoint/2010/main" val="87282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6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6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6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8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89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8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689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8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8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8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8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68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4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16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animBg="1"/>
      <p:bldP spid="168967" grpId="0" animBg="1"/>
      <p:bldP spid="168968" grpId="0" animBg="1"/>
      <p:bldP spid="168968" grpId="1" animBg="1"/>
      <p:bldP spid="168969" grpId="0" animBg="1"/>
      <p:bldP spid="168969" grpId="1" animBg="1"/>
      <p:bldP spid="168970" grpId="0" animBg="1"/>
      <p:bldP spid="168970" grpId="1" animBg="1"/>
      <p:bldP spid="168971" grpId="0" animBg="1"/>
      <p:bldP spid="168971" grpId="1" animBg="1"/>
      <p:bldP spid="168972" grpId="0" animBg="1"/>
      <p:bldP spid="168972" grpId="1" animBg="1"/>
      <p:bldP spid="168973" grpId="0" animBg="1"/>
      <p:bldP spid="168973" grpId="1" animBg="1"/>
      <p:bldP spid="168974" grpId="0" animBg="1"/>
      <p:bldP spid="168974" grpId="1" animBg="1"/>
      <p:bldP spid="168975" grpId="0" animBg="1"/>
      <p:bldP spid="168975" grpId="1" animBg="1"/>
      <p:bldP spid="168976" grpId="0" animBg="1"/>
      <p:bldP spid="168976" grpId="1" animBg="1"/>
      <p:bldP spid="168977" grpId="0" animBg="1"/>
      <p:bldP spid="168977" grpId="1" animBg="1"/>
      <p:bldP spid="168978" grpId="0" animBg="1"/>
      <p:bldP spid="168979" grpId="0" animBg="1"/>
      <p:bldP spid="168980" grpId="0" animBg="1"/>
      <p:bldP spid="168982" grpId="0"/>
      <p:bldP spid="16898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1066800" y="2667000"/>
            <a:ext cx="7620000" cy="3810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1066800" y="1981200"/>
            <a:ext cx="3775075" cy="60960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CÂU 5</a:t>
            </a:r>
          </a:p>
        </p:txBody>
      </p:sp>
      <p:pic>
        <p:nvPicPr>
          <p:cNvPr id="35844" name="Picture 5" descr="cayuonc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0"/>
            <a:ext cx="1466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 descr="cayuonc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3013" y="0"/>
            <a:ext cx="13731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91" name="Oval 7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0</a:t>
            </a:r>
          </a:p>
        </p:txBody>
      </p:sp>
      <p:sp>
        <p:nvSpPr>
          <p:cNvPr id="169992" name="Oval 8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1</a:t>
            </a:r>
          </a:p>
        </p:txBody>
      </p:sp>
      <p:sp>
        <p:nvSpPr>
          <p:cNvPr id="169993" name="Oval 9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2</a:t>
            </a:r>
          </a:p>
        </p:txBody>
      </p:sp>
      <p:sp>
        <p:nvSpPr>
          <p:cNvPr id="169994" name="Oval 10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3</a:t>
            </a:r>
          </a:p>
        </p:txBody>
      </p:sp>
      <p:sp>
        <p:nvSpPr>
          <p:cNvPr id="169995" name="Oval 11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4</a:t>
            </a:r>
          </a:p>
        </p:txBody>
      </p:sp>
      <p:sp>
        <p:nvSpPr>
          <p:cNvPr id="169996" name="Oval 12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5</a:t>
            </a:r>
          </a:p>
        </p:txBody>
      </p:sp>
      <p:sp>
        <p:nvSpPr>
          <p:cNvPr id="169997" name="Oval 13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6</a:t>
            </a:r>
          </a:p>
        </p:txBody>
      </p:sp>
      <p:sp>
        <p:nvSpPr>
          <p:cNvPr id="169998" name="Oval 14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7</a:t>
            </a:r>
          </a:p>
        </p:txBody>
      </p:sp>
      <p:sp>
        <p:nvSpPr>
          <p:cNvPr id="169999" name="Oval 15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8</a:t>
            </a:r>
          </a:p>
        </p:txBody>
      </p:sp>
      <p:sp>
        <p:nvSpPr>
          <p:cNvPr id="170000" name="Oval 16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9</a:t>
            </a:r>
          </a:p>
        </p:txBody>
      </p:sp>
      <p:sp>
        <p:nvSpPr>
          <p:cNvPr id="170001" name="Oval 17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10</a:t>
            </a:r>
          </a:p>
        </p:txBody>
      </p:sp>
      <p:sp>
        <p:nvSpPr>
          <p:cNvPr id="170002" name="Line 18"/>
          <p:cNvSpPr>
            <a:spLocks noChangeShapeType="1"/>
          </p:cNvSpPr>
          <p:nvPr/>
        </p:nvSpPr>
        <p:spPr bwMode="auto">
          <a:xfrm>
            <a:off x="488950" y="2362200"/>
            <a:ext cx="0" cy="449580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003" name="Line 19"/>
          <p:cNvSpPr>
            <a:spLocks noChangeShapeType="1"/>
          </p:cNvSpPr>
          <p:nvPr/>
        </p:nvSpPr>
        <p:spPr bwMode="auto">
          <a:xfrm>
            <a:off x="457200" y="2362200"/>
            <a:ext cx="609600" cy="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004" name="Line 20"/>
          <p:cNvSpPr>
            <a:spLocks noChangeShapeType="1"/>
          </p:cNvSpPr>
          <p:nvPr/>
        </p:nvSpPr>
        <p:spPr bwMode="auto">
          <a:xfrm>
            <a:off x="457200" y="4800600"/>
            <a:ext cx="609600" cy="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0" name="Text Box 21"/>
          <p:cNvSpPr txBox="1">
            <a:spLocks noChangeArrowheads="1"/>
          </p:cNvSpPr>
          <p:nvPr/>
        </p:nvSpPr>
        <p:spPr bwMode="auto">
          <a:xfrm>
            <a:off x="2971800" y="34290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70006" name="Text Box 22"/>
          <p:cNvSpPr txBox="1">
            <a:spLocks noChangeArrowheads="1"/>
          </p:cNvSpPr>
          <p:nvPr/>
        </p:nvSpPr>
        <p:spPr bwMode="auto">
          <a:xfrm>
            <a:off x="1371600" y="2819400"/>
            <a:ext cx="71628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Điều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kiện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ổ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dịch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sẽ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lan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nhanh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?</a:t>
            </a:r>
          </a:p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a.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đủ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ăn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Nhiệt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độ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độ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ẩm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thích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hợp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c. a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b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đúng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d. a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b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sai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0007" name="Text Box 23"/>
          <p:cNvSpPr txBox="1">
            <a:spLocks noChangeArrowheads="1"/>
          </p:cNvSpPr>
          <p:nvPr/>
        </p:nvSpPr>
        <p:spPr bwMode="auto">
          <a:xfrm>
            <a:off x="6705600" y="5867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ĐÁP ÁN: C</a:t>
            </a:r>
          </a:p>
        </p:txBody>
      </p:sp>
      <p:sp>
        <p:nvSpPr>
          <p:cNvPr id="35863" name="AutoShape 2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304800" cy="304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Text Box 25"/>
          <p:cNvSpPr txBox="1">
            <a:spLocks noChangeArrowheads="1"/>
          </p:cNvSpPr>
          <p:nvPr/>
        </p:nvSpPr>
        <p:spPr bwMode="auto">
          <a:xfrm>
            <a:off x="609600" y="381000"/>
            <a:ext cx="57150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Chọn câu trả lời đúng nhất trong vòng 10s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Số giây còn lại tương ứng với số điểm nhóm đạt được.</a:t>
            </a:r>
          </a:p>
        </p:txBody>
      </p:sp>
    </p:spTree>
    <p:extLst>
      <p:ext uri="{BB962C8B-B14F-4D97-AF65-F5344CB8AC3E}">
        <p14:creationId xmlns:p14="http://schemas.microsoft.com/office/powerpoint/2010/main" val="215146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7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7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00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00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99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9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99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699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0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0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9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9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69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4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69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69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69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17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 animBg="1"/>
      <p:bldP spid="169991" grpId="0" animBg="1"/>
      <p:bldP spid="169992" grpId="0" animBg="1"/>
      <p:bldP spid="169992" grpId="1" animBg="1"/>
      <p:bldP spid="169993" grpId="0" animBg="1"/>
      <p:bldP spid="169993" grpId="1" animBg="1"/>
      <p:bldP spid="169994" grpId="0" animBg="1"/>
      <p:bldP spid="169994" grpId="1" animBg="1"/>
      <p:bldP spid="169995" grpId="0" animBg="1"/>
      <p:bldP spid="169995" grpId="1" animBg="1"/>
      <p:bldP spid="169996" grpId="0" animBg="1"/>
      <p:bldP spid="169996" grpId="1" animBg="1"/>
      <p:bldP spid="169997" grpId="0" animBg="1"/>
      <p:bldP spid="169997" grpId="1" animBg="1"/>
      <p:bldP spid="169998" grpId="0" animBg="1"/>
      <p:bldP spid="169998" grpId="1" animBg="1"/>
      <p:bldP spid="169999" grpId="0" animBg="1"/>
      <p:bldP spid="169999" grpId="1" animBg="1"/>
      <p:bldP spid="170000" grpId="0" animBg="1"/>
      <p:bldP spid="170000" grpId="1" animBg="1"/>
      <p:bldP spid="170001" grpId="0" animBg="1"/>
      <p:bldP spid="170001" grpId="1" animBg="1"/>
      <p:bldP spid="170002" grpId="0" animBg="1"/>
      <p:bldP spid="170003" grpId="0" animBg="1"/>
      <p:bldP spid="170004" grpId="0" animBg="1"/>
      <p:bldP spid="170006" grpId="0"/>
      <p:bldP spid="17000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1066800" y="2667000"/>
            <a:ext cx="7620000" cy="3810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1066800" y="1981200"/>
            <a:ext cx="3775075" cy="60960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CÂU 6</a:t>
            </a:r>
          </a:p>
        </p:txBody>
      </p:sp>
      <p:pic>
        <p:nvPicPr>
          <p:cNvPr id="36868" name="Picture 5" descr="cayuonc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0"/>
            <a:ext cx="1466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cayuonc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3013" y="0"/>
            <a:ext cx="13731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5" name="Oval 7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0</a:t>
            </a:r>
          </a:p>
        </p:txBody>
      </p:sp>
      <p:sp>
        <p:nvSpPr>
          <p:cNvPr id="171016" name="Oval 8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1</a:t>
            </a:r>
          </a:p>
        </p:txBody>
      </p:sp>
      <p:sp>
        <p:nvSpPr>
          <p:cNvPr id="171017" name="Oval 9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2</a:t>
            </a:r>
          </a:p>
        </p:txBody>
      </p:sp>
      <p:sp>
        <p:nvSpPr>
          <p:cNvPr id="171018" name="Oval 10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3</a:t>
            </a:r>
          </a:p>
        </p:txBody>
      </p:sp>
      <p:sp>
        <p:nvSpPr>
          <p:cNvPr id="171019" name="Oval 11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4</a:t>
            </a:r>
          </a:p>
        </p:txBody>
      </p:sp>
      <p:sp>
        <p:nvSpPr>
          <p:cNvPr id="171020" name="Oval 12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5</a:t>
            </a:r>
          </a:p>
        </p:txBody>
      </p:sp>
      <p:sp>
        <p:nvSpPr>
          <p:cNvPr id="171021" name="Oval 13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6</a:t>
            </a:r>
          </a:p>
        </p:txBody>
      </p:sp>
      <p:sp>
        <p:nvSpPr>
          <p:cNvPr id="171022" name="Oval 14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7</a:t>
            </a:r>
          </a:p>
        </p:txBody>
      </p:sp>
      <p:sp>
        <p:nvSpPr>
          <p:cNvPr id="171023" name="Oval 15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8</a:t>
            </a:r>
          </a:p>
        </p:txBody>
      </p:sp>
      <p:sp>
        <p:nvSpPr>
          <p:cNvPr id="171024" name="Oval 16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9</a:t>
            </a:r>
          </a:p>
        </p:txBody>
      </p:sp>
      <p:sp>
        <p:nvSpPr>
          <p:cNvPr id="171025" name="Oval 17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10</a:t>
            </a:r>
          </a:p>
        </p:txBody>
      </p:sp>
      <p:sp>
        <p:nvSpPr>
          <p:cNvPr id="171026" name="Line 18"/>
          <p:cNvSpPr>
            <a:spLocks noChangeShapeType="1"/>
          </p:cNvSpPr>
          <p:nvPr/>
        </p:nvSpPr>
        <p:spPr bwMode="auto">
          <a:xfrm>
            <a:off x="488950" y="2362200"/>
            <a:ext cx="0" cy="449580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27" name="Line 19"/>
          <p:cNvSpPr>
            <a:spLocks noChangeShapeType="1"/>
          </p:cNvSpPr>
          <p:nvPr/>
        </p:nvSpPr>
        <p:spPr bwMode="auto">
          <a:xfrm>
            <a:off x="457200" y="2362200"/>
            <a:ext cx="609600" cy="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28" name="Line 20"/>
          <p:cNvSpPr>
            <a:spLocks noChangeShapeType="1"/>
          </p:cNvSpPr>
          <p:nvPr/>
        </p:nvSpPr>
        <p:spPr bwMode="auto">
          <a:xfrm>
            <a:off x="457200" y="4800600"/>
            <a:ext cx="609600" cy="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4" name="Text Box 21"/>
          <p:cNvSpPr txBox="1">
            <a:spLocks noChangeArrowheads="1"/>
          </p:cNvSpPr>
          <p:nvPr/>
        </p:nvSpPr>
        <p:spPr bwMode="auto">
          <a:xfrm>
            <a:off x="2971800" y="34290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71030" name="Text Box 22"/>
          <p:cNvSpPr txBox="1">
            <a:spLocks noChangeArrowheads="1"/>
          </p:cNvSpPr>
          <p:nvPr/>
        </p:nvSpPr>
        <p:spPr bwMode="auto">
          <a:xfrm>
            <a:off x="1371600" y="2819400"/>
            <a:ext cx="71628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</a:rPr>
              <a:t>Trên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đất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bị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chua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cây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trồng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dễ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mắc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bệnh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a. </a:t>
            </a:r>
            <a:r>
              <a:rPr lang="en-US" sz="2400" b="1" dirty="0" err="1">
                <a:solidFill>
                  <a:schemeClr val="bg1"/>
                </a:solidFill>
              </a:rPr>
              <a:t>Đạo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ôn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bạc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lá</a:t>
            </a:r>
            <a:endParaRPr lang="en-US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b. </a:t>
            </a:r>
            <a:r>
              <a:rPr lang="en-US" sz="2400" b="1" dirty="0" err="1">
                <a:solidFill>
                  <a:schemeClr val="bg1"/>
                </a:solidFill>
              </a:rPr>
              <a:t>Khô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vằn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đạo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ôn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c. </a:t>
            </a:r>
            <a:r>
              <a:rPr lang="en-US" sz="2400" b="1" dirty="0" err="1">
                <a:solidFill>
                  <a:schemeClr val="bg1"/>
                </a:solidFill>
              </a:rPr>
              <a:t>Tiêm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lửa</a:t>
            </a:r>
            <a:endParaRPr lang="en-US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</a:rPr>
              <a:t>d. </a:t>
            </a:r>
            <a:r>
              <a:rPr lang="en-US" sz="2400" b="1" dirty="0" err="1">
                <a:solidFill>
                  <a:schemeClr val="bg1"/>
                </a:solidFill>
              </a:rPr>
              <a:t>Khô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vằn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31" name="Text Box 23"/>
          <p:cNvSpPr txBox="1">
            <a:spLocks noChangeArrowheads="1"/>
          </p:cNvSpPr>
          <p:nvPr/>
        </p:nvSpPr>
        <p:spPr bwMode="auto">
          <a:xfrm>
            <a:off x="6705600" y="5867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ĐÁP ÁN: C</a:t>
            </a:r>
          </a:p>
        </p:txBody>
      </p:sp>
      <p:sp>
        <p:nvSpPr>
          <p:cNvPr id="36887" name="AutoShape 2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304800" cy="304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Text Box 25"/>
          <p:cNvSpPr txBox="1">
            <a:spLocks noChangeArrowheads="1"/>
          </p:cNvSpPr>
          <p:nvPr/>
        </p:nvSpPr>
        <p:spPr bwMode="auto">
          <a:xfrm>
            <a:off x="609600" y="381000"/>
            <a:ext cx="57150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Chọn câu trả lời đúng nhất trong vòng 10s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Số giây còn lại tương ứng với số điểm nhóm đạt được.</a:t>
            </a:r>
          </a:p>
        </p:txBody>
      </p:sp>
    </p:spTree>
    <p:extLst>
      <p:ext uri="{BB962C8B-B14F-4D97-AF65-F5344CB8AC3E}">
        <p14:creationId xmlns:p14="http://schemas.microsoft.com/office/powerpoint/2010/main" val="61668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7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7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1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1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1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1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71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71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1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1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71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4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1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17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 animBg="1"/>
      <p:bldP spid="171015" grpId="0" animBg="1"/>
      <p:bldP spid="171016" grpId="0" animBg="1"/>
      <p:bldP spid="171016" grpId="1" animBg="1"/>
      <p:bldP spid="171017" grpId="0" animBg="1"/>
      <p:bldP spid="171017" grpId="1" animBg="1"/>
      <p:bldP spid="171018" grpId="0" animBg="1"/>
      <p:bldP spid="171018" grpId="1" animBg="1"/>
      <p:bldP spid="171019" grpId="0" animBg="1"/>
      <p:bldP spid="171019" grpId="1" animBg="1"/>
      <p:bldP spid="171020" grpId="0" animBg="1"/>
      <p:bldP spid="171020" grpId="1" animBg="1"/>
      <p:bldP spid="171021" grpId="0" animBg="1"/>
      <p:bldP spid="171021" grpId="1" animBg="1"/>
      <p:bldP spid="171022" grpId="0" animBg="1"/>
      <p:bldP spid="171022" grpId="1" animBg="1"/>
      <p:bldP spid="171023" grpId="0" animBg="1"/>
      <p:bldP spid="171023" grpId="1" animBg="1"/>
      <p:bldP spid="171024" grpId="0" animBg="1"/>
      <p:bldP spid="171024" grpId="1" animBg="1"/>
      <p:bldP spid="171025" grpId="0" animBg="1"/>
      <p:bldP spid="171025" grpId="1" animBg="1"/>
      <p:bldP spid="171026" grpId="0" animBg="1"/>
      <p:bldP spid="171027" grpId="0" animBg="1"/>
      <p:bldP spid="171028" grpId="0" animBg="1"/>
      <p:bldP spid="171030" grpId="0"/>
      <p:bldP spid="1710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1122218" y="2667000"/>
            <a:ext cx="7620000" cy="3810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1066800" y="1981200"/>
            <a:ext cx="3775075" cy="60960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CÂU 7</a:t>
            </a:r>
          </a:p>
        </p:txBody>
      </p:sp>
      <p:pic>
        <p:nvPicPr>
          <p:cNvPr id="37892" name="Picture 5" descr="cayuonc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0"/>
            <a:ext cx="1466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 descr="cayuonc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3013" y="0"/>
            <a:ext cx="13731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9" name="Oval 7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0</a:t>
            </a:r>
          </a:p>
        </p:txBody>
      </p:sp>
      <p:sp>
        <p:nvSpPr>
          <p:cNvPr id="172040" name="Oval 8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1</a:t>
            </a:r>
          </a:p>
        </p:txBody>
      </p:sp>
      <p:sp>
        <p:nvSpPr>
          <p:cNvPr id="172041" name="Oval 9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2</a:t>
            </a:r>
          </a:p>
        </p:txBody>
      </p:sp>
      <p:sp>
        <p:nvSpPr>
          <p:cNvPr id="172042" name="Oval 10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3</a:t>
            </a:r>
          </a:p>
        </p:txBody>
      </p:sp>
      <p:sp>
        <p:nvSpPr>
          <p:cNvPr id="172043" name="Oval 11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4</a:t>
            </a:r>
          </a:p>
        </p:txBody>
      </p:sp>
      <p:sp>
        <p:nvSpPr>
          <p:cNvPr id="172044" name="Oval 12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5</a:t>
            </a:r>
          </a:p>
        </p:txBody>
      </p:sp>
      <p:sp>
        <p:nvSpPr>
          <p:cNvPr id="172045" name="Oval 13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6</a:t>
            </a:r>
          </a:p>
        </p:txBody>
      </p:sp>
      <p:sp>
        <p:nvSpPr>
          <p:cNvPr id="172046" name="Oval 14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7</a:t>
            </a:r>
          </a:p>
        </p:txBody>
      </p:sp>
      <p:sp>
        <p:nvSpPr>
          <p:cNvPr id="172047" name="Oval 15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8</a:t>
            </a:r>
          </a:p>
        </p:txBody>
      </p:sp>
      <p:sp>
        <p:nvSpPr>
          <p:cNvPr id="172048" name="Oval 16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9</a:t>
            </a:r>
          </a:p>
        </p:txBody>
      </p:sp>
      <p:sp>
        <p:nvSpPr>
          <p:cNvPr id="172049" name="Oval 17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10</a:t>
            </a:r>
          </a:p>
        </p:txBody>
      </p:sp>
      <p:sp>
        <p:nvSpPr>
          <p:cNvPr id="172050" name="Line 18"/>
          <p:cNvSpPr>
            <a:spLocks noChangeShapeType="1"/>
          </p:cNvSpPr>
          <p:nvPr/>
        </p:nvSpPr>
        <p:spPr bwMode="auto">
          <a:xfrm>
            <a:off x="488950" y="2362200"/>
            <a:ext cx="0" cy="449580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1" name="Line 19"/>
          <p:cNvSpPr>
            <a:spLocks noChangeShapeType="1"/>
          </p:cNvSpPr>
          <p:nvPr/>
        </p:nvSpPr>
        <p:spPr bwMode="auto">
          <a:xfrm>
            <a:off x="457200" y="2362200"/>
            <a:ext cx="609600" cy="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2" name="Line 20"/>
          <p:cNvSpPr>
            <a:spLocks noChangeShapeType="1"/>
          </p:cNvSpPr>
          <p:nvPr/>
        </p:nvSpPr>
        <p:spPr bwMode="auto">
          <a:xfrm>
            <a:off x="457200" y="4800600"/>
            <a:ext cx="609600" cy="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8" name="Text Box 21"/>
          <p:cNvSpPr txBox="1">
            <a:spLocks noChangeArrowheads="1"/>
          </p:cNvSpPr>
          <p:nvPr/>
        </p:nvSpPr>
        <p:spPr bwMode="auto">
          <a:xfrm>
            <a:off x="2971800" y="34290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72054" name="Text Box 22"/>
          <p:cNvSpPr txBox="1">
            <a:spLocks noChangeArrowheads="1"/>
          </p:cNvSpPr>
          <p:nvPr/>
        </p:nvSpPr>
        <p:spPr bwMode="auto">
          <a:xfrm>
            <a:off x="1295400" y="2819400"/>
            <a:ext cx="737061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Sâu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bệnh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phát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sinh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trên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đồng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ruộng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tiềm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ẩn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ở: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a.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Bờ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bụi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cây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cỏ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b.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đất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nước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c.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hạt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giống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giống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cây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trồng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d.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Cả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3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án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trên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172055" name="Text Box 23"/>
          <p:cNvSpPr txBox="1">
            <a:spLocks noChangeArrowheads="1"/>
          </p:cNvSpPr>
          <p:nvPr/>
        </p:nvSpPr>
        <p:spPr bwMode="auto">
          <a:xfrm>
            <a:off x="6705600" y="5867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ĐÁP ÁN: 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D</a:t>
            </a:r>
            <a:endParaRPr lang="en-US" sz="24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7911" name="AutoShape 2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304800" cy="304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2" name="Text Box 25"/>
          <p:cNvSpPr txBox="1">
            <a:spLocks noChangeArrowheads="1"/>
          </p:cNvSpPr>
          <p:nvPr/>
        </p:nvSpPr>
        <p:spPr bwMode="auto">
          <a:xfrm>
            <a:off x="609600" y="381000"/>
            <a:ext cx="57150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Chọn câu trả lời đúng nhất trong vòng 10s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Số giây còn lại tương ứng với số điểm nhóm đạt được.</a:t>
            </a:r>
          </a:p>
        </p:txBody>
      </p:sp>
    </p:spTree>
    <p:extLst>
      <p:ext uri="{BB962C8B-B14F-4D97-AF65-F5344CB8AC3E}">
        <p14:creationId xmlns:p14="http://schemas.microsoft.com/office/powerpoint/2010/main" val="282181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7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7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2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2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2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2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2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72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2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2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2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72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4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2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17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 animBg="1"/>
      <p:bldP spid="172039" grpId="0" animBg="1"/>
      <p:bldP spid="172040" grpId="0" animBg="1"/>
      <p:bldP spid="172040" grpId="1" animBg="1"/>
      <p:bldP spid="172041" grpId="0" animBg="1"/>
      <p:bldP spid="172041" grpId="1" animBg="1"/>
      <p:bldP spid="172042" grpId="0" animBg="1"/>
      <p:bldP spid="172042" grpId="1" animBg="1"/>
      <p:bldP spid="172043" grpId="0" animBg="1"/>
      <p:bldP spid="172043" grpId="1" animBg="1"/>
      <p:bldP spid="172044" grpId="0" animBg="1"/>
      <p:bldP spid="172044" grpId="1" animBg="1"/>
      <p:bldP spid="172045" grpId="0" animBg="1"/>
      <p:bldP spid="172045" grpId="1" animBg="1"/>
      <p:bldP spid="172046" grpId="0" animBg="1"/>
      <p:bldP spid="172046" grpId="1" animBg="1"/>
      <p:bldP spid="172047" grpId="0" animBg="1"/>
      <p:bldP spid="172047" grpId="1" animBg="1"/>
      <p:bldP spid="172048" grpId="0" animBg="1"/>
      <p:bldP spid="172048" grpId="1" animBg="1"/>
      <p:bldP spid="172049" grpId="0" animBg="1"/>
      <p:bldP spid="172049" grpId="1" animBg="1"/>
      <p:bldP spid="172050" grpId="0" animBg="1"/>
      <p:bldP spid="172051" grpId="0" animBg="1"/>
      <p:bldP spid="172052" grpId="0" animBg="1"/>
      <p:bldP spid="172054" grpId="0"/>
      <p:bldP spid="17205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1066800" y="2667000"/>
            <a:ext cx="7620000" cy="3810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1066800" y="1981200"/>
            <a:ext cx="3775075" cy="60960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CÂU 8</a:t>
            </a:r>
          </a:p>
        </p:txBody>
      </p:sp>
      <p:pic>
        <p:nvPicPr>
          <p:cNvPr id="38916" name="Picture 5" descr="cayuonc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0"/>
            <a:ext cx="1466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 descr="cayuonc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3013" y="0"/>
            <a:ext cx="13731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3" name="Oval 7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0</a:t>
            </a:r>
          </a:p>
        </p:txBody>
      </p:sp>
      <p:sp>
        <p:nvSpPr>
          <p:cNvPr id="173064" name="Oval 8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1</a:t>
            </a:r>
          </a:p>
        </p:txBody>
      </p:sp>
      <p:sp>
        <p:nvSpPr>
          <p:cNvPr id="173065" name="Oval 9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2</a:t>
            </a:r>
          </a:p>
        </p:txBody>
      </p:sp>
      <p:sp>
        <p:nvSpPr>
          <p:cNvPr id="173066" name="Oval 10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3</a:t>
            </a:r>
          </a:p>
        </p:txBody>
      </p:sp>
      <p:sp>
        <p:nvSpPr>
          <p:cNvPr id="173067" name="Oval 11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4</a:t>
            </a:r>
          </a:p>
        </p:txBody>
      </p:sp>
      <p:sp>
        <p:nvSpPr>
          <p:cNvPr id="173068" name="Oval 12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5</a:t>
            </a:r>
          </a:p>
        </p:txBody>
      </p:sp>
      <p:sp>
        <p:nvSpPr>
          <p:cNvPr id="173069" name="Oval 13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6</a:t>
            </a:r>
          </a:p>
        </p:txBody>
      </p:sp>
      <p:sp>
        <p:nvSpPr>
          <p:cNvPr id="173070" name="Oval 14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7</a:t>
            </a:r>
          </a:p>
        </p:txBody>
      </p:sp>
      <p:sp>
        <p:nvSpPr>
          <p:cNvPr id="173071" name="Oval 15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8</a:t>
            </a:r>
          </a:p>
        </p:txBody>
      </p:sp>
      <p:sp>
        <p:nvSpPr>
          <p:cNvPr id="173072" name="Oval 16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9</a:t>
            </a:r>
          </a:p>
        </p:txBody>
      </p:sp>
      <p:sp>
        <p:nvSpPr>
          <p:cNvPr id="173073" name="Oval 17"/>
          <p:cNvSpPr>
            <a:spLocks noChangeArrowheads="1"/>
          </p:cNvSpPr>
          <p:nvPr/>
        </p:nvSpPr>
        <p:spPr bwMode="auto">
          <a:xfrm>
            <a:off x="7010400" y="533400"/>
            <a:ext cx="1371600" cy="1371600"/>
          </a:xfrm>
          <a:prstGeom prst="ellipse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8000" b="1">
                <a:latin typeface="Times New Roman" pitchFamily="18" charset="0"/>
              </a:rPr>
              <a:t>10</a:t>
            </a:r>
          </a:p>
        </p:txBody>
      </p:sp>
      <p:sp>
        <p:nvSpPr>
          <p:cNvPr id="173074" name="Line 18"/>
          <p:cNvSpPr>
            <a:spLocks noChangeShapeType="1"/>
          </p:cNvSpPr>
          <p:nvPr/>
        </p:nvSpPr>
        <p:spPr bwMode="auto">
          <a:xfrm>
            <a:off x="488950" y="2362200"/>
            <a:ext cx="0" cy="449580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75" name="Line 19"/>
          <p:cNvSpPr>
            <a:spLocks noChangeShapeType="1"/>
          </p:cNvSpPr>
          <p:nvPr/>
        </p:nvSpPr>
        <p:spPr bwMode="auto">
          <a:xfrm>
            <a:off x="457200" y="2362200"/>
            <a:ext cx="609600" cy="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76" name="Line 20"/>
          <p:cNvSpPr>
            <a:spLocks noChangeShapeType="1"/>
          </p:cNvSpPr>
          <p:nvPr/>
        </p:nvSpPr>
        <p:spPr bwMode="auto">
          <a:xfrm>
            <a:off x="457200" y="4800600"/>
            <a:ext cx="609600" cy="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2" name="Text Box 21"/>
          <p:cNvSpPr txBox="1">
            <a:spLocks noChangeArrowheads="1"/>
          </p:cNvSpPr>
          <p:nvPr/>
        </p:nvSpPr>
        <p:spPr bwMode="auto">
          <a:xfrm>
            <a:off x="2971800" y="34290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73078" name="Text Box 22"/>
          <p:cNvSpPr txBox="1">
            <a:spLocks noChangeArrowheads="1"/>
          </p:cNvSpPr>
          <p:nvPr/>
        </p:nvSpPr>
        <p:spPr bwMode="auto">
          <a:xfrm>
            <a:off x="1371600" y="2819400"/>
            <a:ext cx="7162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Bón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phân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nên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bón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thừa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hơn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thiếu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đúng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hay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sai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Tại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</a:rPr>
              <a:t>sao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</a:rPr>
              <a:t>?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3079" name="Text Box 23"/>
          <p:cNvSpPr txBox="1">
            <a:spLocks noChangeArrowheads="1"/>
          </p:cNvSpPr>
          <p:nvPr/>
        </p:nvSpPr>
        <p:spPr bwMode="auto">
          <a:xfrm>
            <a:off x="2954337" y="5417403"/>
            <a:ext cx="56562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</a:rPr>
              <a:t>ĐÁP ÁN: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</a:rPr>
              <a:t>Sai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</a:rPr>
              <a:t>vì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</a:rPr>
              <a:t>sẽ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</a:rPr>
              <a:t>phát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</a:rPr>
              <a:t>triển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</a:rPr>
              <a:t>bình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</a:rPr>
              <a:t>thường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</a:rPr>
              <a:t>dễ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</a:rPr>
              <a:t>sâu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</a:rPr>
              <a:t>bệnh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</a:rPr>
              <a:t>tấn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</a:rPr>
              <a:t>công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  <a:endParaRPr lang="en-US" sz="24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8935" name="AutoShape 2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304800" cy="304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6" name="Text Box 25"/>
          <p:cNvSpPr txBox="1">
            <a:spLocks noChangeArrowheads="1"/>
          </p:cNvSpPr>
          <p:nvPr/>
        </p:nvSpPr>
        <p:spPr bwMode="auto">
          <a:xfrm>
            <a:off x="609600" y="381000"/>
            <a:ext cx="57150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Chọn câu trả lời đúng nhất trong vòng 10s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Số giây còn lại tương ứng với số điểm nhóm đạt được.</a:t>
            </a:r>
          </a:p>
        </p:txBody>
      </p:sp>
    </p:spTree>
    <p:extLst>
      <p:ext uri="{BB962C8B-B14F-4D97-AF65-F5344CB8AC3E}">
        <p14:creationId xmlns:p14="http://schemas.microsoft.com/office/powerpoint/2010/main" val="32920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7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7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3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3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3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3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730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3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73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3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6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3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3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73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4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3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3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17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 animBg="1"/>
      <p:bldP spid="173063" grpId="0" animBg="1"/>
      <p:bldP spid="173064" grpId="0" animBg="1"/>
      <p:bldP spid="173064" grpId="1" animBg="1"/>
      <p:bldP spid="173065" grpId="0" animBg="1"/>
      <p:bldP spid="173065" grpId="1" animBg="1"/>
      <p:bldP spid="173066" grpId="0" animBg="1"/>
      <p:bldP spid="173066" grpId="1" animBg="1"/>
      <p:bldP spid="173067" grpId="0" animBg="1"/>
      <p:bldP spid="173067" grpId="1" animBg="1"/>
      <p:bldP spid="173068" grpId="0" animBg="1"/>
      <p:bldP spid="173068" grpId="1" animBg="1"/>
      <p:bldP spid="173069" grpId="0" animBg="1"/>
      <p:bldP spid="173069" grpId="1" animBg="1"/>
      <p:bldP spid="173070" grpId="0" animBg="1"/>
      <p:bldP spid="173070" grpId="1" animBg="1"/>
      <p:bldP spid="173071" grpId="0" animBg="1"/>
      <p:bldP spid="173071" grpId="1" animBg="1"/>
      <p:bldP spid="173072" grpId="0" animBg="1"/>
      <p:bldP spid="173072" grpId="1" animBg="1"/>
      <p:bldP spid="173073" grpId="0" animBg="1"/>
      <p:bldP spid="173073" grpId="1" animBg="1"/>
      <p:bldP spid="173074" grpId="0" animBg="1"/>
      <p:bldP spid="173075" grpId="0" animBg="1"/>
      <p:bldP spid="173076" grpId="0" animBg="1"/>
      <p:bldP spid="173078" grpId="0"/>
      <p:bldP spid="17307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438400" y="166687"/>
            <a:ext cx="434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CÔNG VIỆC VỀ NHÀ.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219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2500" y="2113746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16: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32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-2106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00200" y="685800"/>
            <a:ext cx="6477000" cy="838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15: ĐIỀU KIỆN PHÁT SINH, PHÁT TRIỂN CỦA SÂU BỆNH HẠI CÂY TRỒNG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75643" y="1728258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NỘI DUNG BÀI HỌC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00200" y="5469337"/>
            <a:ext cx="5562600" cy="954107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ct val="100000"/>
              </a:spcAft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649209"/>
            <a:ext cx="4495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3500059"/>
            <a:ext cx="44958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4241593"/>
            <a:ext cx="601980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05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3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29" y="1219200"/>
            <a:ext cx="8229600" cy="7921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b="1" dirty="0" smtClean="0">
                <a:solidFill>
                  <a:srgbClr val="FF0000"/>
                </a:solidFill>
              </a:rPr>
              <a:t>I. </a:t>
            </a:r>
            <a:r>
              <a:rPr lang="en-US" sz="3600" b="1" dirty="0" err="1" smtClean="0">
                <a:solidFill>
                  <a:srgbClr val="FF0000"/>
                </a:solidFill>
              </a:rPr>
              <a:t>Nguồn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sâu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bệnh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hại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58686" y="0"/>
            <a:ext cx="6477000" cy="838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15: ĐIỀU KIỆN PHÁT SINH, PHÁT TRIỂN CỦA SÂU BỆNH HẠI CÂY TRỒNG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2286000"/>
            <a:ext cx="869768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10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819400" y="7620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SÂU HẠI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4300" y="711200"/>
            <a:ext cx="9029700" cy="6146800"/>
            <a:chOff x="209550" y="1219200"/>
            <a:chExt cx="4286250" cy="2872864"/>
          </a:xfrm>
        </p:grpSpPr>
        <p:pic>
          <p:nvPicPr>
            <p:cNvPr id="14349" name="Picture 2" descr="BIỆN PHÁP PHÒNG TRỪ SÂU TƠ (PLUTELLA XYLOSTELLA) HẠI RAU MÀU ..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50" y="1219200"/>
              <a:ext cx="4286250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0" name="TextBox 2"/>
            <p:cNvSpPr txBox="1">
              <a:spLocks noChangeArrowheads="1"/>
            </p:cNvSpPr>
            <p:nvPr/>
          </p:nvSpPr>
          <p:spPr bwMode="auto">
            <a:xfrm>
              <a:off x="1057275" y="3505200"/>
              <a:ext cx="2590800" cy="586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chemeClr val="bg1"/>
                  </a:solidFill>
                </a:rPr>
                <a:t>Sâu tơ hại rau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14300" y="711200"/>
            <a:ext cx="9029700" cy="6113463"/>
            <a:chOff x="4267200" y="1234859"/>
            <a:chExt cx="3432158" cy="2545649"/>
          </a:xfrm>
        </p:grpSpPr>
        <p:pic>
          <p:nvPicPr>
            <p:cNvPr id="14347" name="Picture 4" descr="Trừ sâu Vẽ Bùa trên cây Bon Sai - Nông Dược HA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234859"/>
              <a:ext cx="3432158" cy="2531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8" name="TextBox 4"/>
            <p:cNvSpPr txBox="1">
              <a:spLocks noChangeArrowheads="1"/>
            </p:cNvSpPr>
            <p:nvPr/>
          </p:nvSpPr>
          <p:spPr bwMode="auto">
            <a:xfrm>
              <a:off x="5029200" y="3257288"/>
              <a:ext cx="2057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chemeClr val="bg1"/>
                  </a:solidFill>
                </a:rPr>
                <a:t>Sâu vẽ bùa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14300" y="711200"/>
            <a:ext cx="8877300" cy="6032500"/>
            <a:chOff x="0" y="4038600"/>
            <a:chExt cx="4211477" cy="2819400"/>
          </a:xfrm>
        </p:grpSpPr>
        <p:pic>
          <p:nvPicPr>
            <p:cNvPr id="14345" name="Picture 6" descr="Sau-Cuon-La-2-8337.htm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8600"/>
              <a:ext cx="4211477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6" name="TextBox 6"/>
            <p:cNvSpPr txBox="1">
              <a:spLocks noChangeArrowheads="1"/>
            </p:cNvSpPr>
            <p:nvPr/>
          </p:nvSpPr>
          <p:spPr bwMode="auto">
            <a:xfrm>
              <a:off x="838200" y="6334780"/>
              <a:ext cx="2286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chemeClr val="bg1"/>
                  </a:solidFill>
                </a:rPr>
                <a:t>Sâu cuốn lá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14300" y="711200"/>
            <a:ext cx="8877300" cy="6032500"/>
            <a:chOff x="4486405" y="3886200"/>
            <a:chExt cx="4286250" cy="2857500"/>
          </a:xfrm>
        </p:grpSpPr>
        <p:pic>
          <p:nvPicPr>
            <p:cNvPr id="14343" name="Picture 8" descr="Toàn tập về sâu đục thân bướm 2 chấm hại lúa: Từ A- Z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6405" y="3886200"/>
              <a:ext cx="4286250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4" name="TextBox 8"/>
            <p:cNvSpPr txBox="1">
              <a:spLocks noChangeArrowheads="1"/>
            </p:cNvSpPr>
            <p:nvPr/>
          </p:nvSpPr>
          <p:spPr bwMode="auto">
            <a:xfrm>
              <a:off x="5410330" y="6220480"/>
              <a:ext cx="24384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chemeClr val="bg1"/>
                  </a:solidFill>
                </a:rPr>
                <a:t>Sâu đục thân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967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2819400" y="7620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BỆNH HẠI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7938" y="990600"/>
            <a:ext cx="9136062" cy="5867400"/>
            <a:chOff x="7883" y="990600"/>
            <a:chExt cx="5715000" cy="3810000"/>
          </a:xfrm>
        </p:grpSpPr>
        <p:pic>
          <p:nvPicPr>
            <p:cNvPr id="15373" name="Picture 2" descr="Phòng trừ Bệnh Gỉ Sắt hiệu quả trên nhiều loại cây trồ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3" y="990600"/>
              <a:ext cx="5715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4" name="TextBox 10"/>
            <p:cNvSpPr txBox="1">
              <a:spLocks noChangeArrowheads="1"/>
            </p:cNvSpPr>
            <p:nvPr/>
          </p:nvSpPr>
          <p:spPr bwMode="auto">
            <a:xfrm>
              <a:off x="1447800" y="4172155"/>
              <a:ext cx="269721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chemeClr val="bg1"/>
                  </a:solidFill>
                </a:rPr>
                <a:t>Bệnh rỉ sắt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-20638" y="990600"/>
            <a:ext cx="9164638" cy="5800725"/>
            <a:chOff x="-21022" y="990599"/>
            <a:chExt cx="9165021" cy="5800150"/>
          </a:xfrm>
        </p:grpSpPr>
        <p:pic>
          <p:nvPicPr>
            <p:cNvPr id="15371" name="Picture 4" descr="PHÒNG TRỪ BỆNH CHÁY LÁ CHẾT NGỌN TRÊN CÂY SẦU RIÊ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62"/>
            <a:stretch>
              <a:fillRect/>
            </a:stretch>
          </p:blipFill>
          <p:spPr bwMode="auto">
            <a:xfrm>
              <a:off x="-21022" y="990599"/>
              <a:ext cx="9165021" cy="58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657370" y="6095493"/>
              <a:ext cx="3124331" cy="58573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dirty="0" err="1">
                  <a:solidFill>
                    <a:schemeClr val="bg1"/>
                  </a:solidFill>
                </a:rPr>
                <a:t>Bệnh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cháy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lá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1113" y="990600"/>
            <a:ext cx="9161462" cy="5800725"/>
            <a:chOff x="10509" y="990599"/>
            <a:chExt cx="9162473" cy="5800150"/>
          </a:xfrm>
        </p:grpSpPr>
        <p:pic>
          <p:nvPicPr>
            <p:cNvPr id="15369" name="Picture 6" descr="Cách phòng trừ bệnh đạo ôn hại lúa | Phường Đông M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9" y="990599"/>
              <a:ext cx="9162473" cy="58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819106" y="6095493"/>
              <a:ext cx="3124545" cy="5857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dirty="0" err="1">
                  <a:solidFill>
                    <a:schemeClr val="bg1"/>
                  </a:solidFill>
                </a:rPr>
                <a:t>Bệnh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đạo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ôn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-20638" y="984250"/>
            <a:ext cx="9193213" cy="5873750"/>
            <a:chOff x="-21022" y="984687"/>
            <a:chExt cx="9194004" cy="5873314"/>
          </a:xfrm>
        </p:grpSpPr>
        <p:pic>
          <p:nvPicPr>
            <p:cNvPr id="15367" name="Picture 8" descr="Thối rễ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022" y="984687"/>
              <a:ext cx="9194004" cy="5873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2782745" y="6123044"/>
              <a:ext cx="2964117" cy="58574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b="1" dirty="0" err="1">
                  <a:solidFill>
                    <a:schemeClr val="bg1"/>
                  </a:solidFill>
                </a:rPr>
                <a:t>Bệnh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thối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rễ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725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32229" y="1219200"/>
            <a:ext cx="8229600" cy="792163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rgbClr val="FF0000"/>
                </a:solidFill>
              </a:rPr>
              <a:t>I. </a:t>
            </a:r>
            <a:r>
              <a:rPr lang="en-US" sz="3200" b="1" dirty="0" err="1" smtClean="0">
                <a:solidFill>
                  <a:srgbClr val="FF0000"/>
                </a:solidFill>
              </a:rPr>
              <a:t>Nguồn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sâu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bệnh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hại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14086" y="1982669"/>
            <a:ext cx="8915400" cy="692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600" dirty="0" smtClean="0"/>
              <a:t>1. </a:t>
            </a:r>
            <a:r>
              <a:rPr lang="en-US" sz="2600" dirty="0" err="1" smtClean="0"/>
              <a:t>Có</a:t>
            </a:r>
            <a:r>
              <a:rPr lang="en-US" sz="2600" dirty="0" smtClean="0"/>
              <a:t> </a:t>
            </a:r>
            <a:r>
              <a:rPr lang="en-US" sz="2600" dirty="0" err="1" smtClean="0"/>
              <a:t>sẵn</a:t>
            </a:r>
            <a:r>
              <a:rPr lang="en-US" sz="2600" dirty="0" smtClean="0"/>
              <a:t> </a:t>
            </a:r>
            <a:r>
              <a:rPr lang="en-US" sz="2600" dirty="0" err="1" smtClean="0"/>
              <a:t>trên</a:t>
            </a:r>
            <a:r>
              <a:rPr lang="en-US" sz="2600" dirty="0" smtClean="0"/>
              <a:t> </a:t>
            </a:r>
            <a:r>
              <a:rPr lang="en-US" sz="2600" dirty="0" err="1" smtClean="0"/>
              <a:t>đồng</a:t>
            </a:r>
            <a:r>
              <a:rPr lang="en-US" sz="2600" dirty="0" smtClean="0"/>
              <a:t> </a:t>
            </a:r>
            <a:r>
              <a:rPr lang="en-US" sz="2600" dirty="0" err="1" smtClean="0"/>
              <a:t>ruộng</a:t>
            </a:r>
            <a:r>
              <a:rPr lang="en-US" sz="2600" dirty="0" smtClean="0"/>
              <a:t>: </a:t>
            </a:r>
            <a:r>
              <a:rPr lang="en-US" sz="2600" dirty="0" err="1" smtClean="0"/>
              <a:t>Đất</a:t>
            </a:r>
            <a:r>
              <a:rPr lang="en-US" sz="2600" dirty="0" smtClean="0"/>
              <a:t>, </a:t>
            </a:r>
            <a:r>
              <a:rPr lang="en-US" sz="2600" dirty="0" err="1" smtClean="0"/>
              <a:t>bụi</a:t>
            </a:r>
            <a:r>
              <a:rPr lang="en-US" sz="2600" dirty="0" smtClean="0"/>
              <a:t> </a:t>
            </a:r>
            <a:r>
              <a:rPr lang="en-US" sz="2600" dirty="0" err="1" smtClean="0"/>
              <a:t>cây</a:t>
            </a:r>
            <a:r>
              <a:rPr lang="en-US" sz="2600" dirty="0" smtClean="0"/>
              <a:t> </a:t>
            </a:r>
            <a:r>
              <a:rPr lang="en-US" sz="2600" dirty="0" err="1" smtClean="0"/>
              <a:t>cỏ</a:t>
            </a:r>
            <a:r>
              <a:rPr lang="en-US" sz="2600" dirty="0" smtClean="0"/>
              <a:t>, </a:t>
            </a:r>
            <a:r>
              <a:rPr lang="en-US" sz="2600" dirty="0" err="1" smtClean="0"/>
              <a:t>bờ</a:t>
            </a:r>
            <a:r>
              <a:rPr lang="en-US" sz="2600" dirty="0" smtClean="0"/>
              <a:t> </a:t>
            </a:r>
            <a:r>
              <a:rPr lang="en-US" sz="2600" dirty="0" err="1" smtClean="0"/>
              <a:t>ruộng</a:t>
            </a:r>
            <a:r>
              <a:rPr lang="en-US" sz="2600" dirty="0" smtClean="0"/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39486" y="4038600"/>
            <a:ext cx="8534400" cy="20174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chemeClr val="tx1"/>
                </a:solidFill>
              </a:rPr>
              <a:t>Hãy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nêu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</a:rPr>
              <a:t>biện</a:t>
            </a:r>
            <a:r>
              <a:rPr lang="en-US" sz="2800" b="1" u="sng" dirty="0" smtClean="0">
                <a:solidFill>
                  <a:schemeClr val="tx1"/>
                </a:solidFill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</a:rPr>
              <a:t>pháp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để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làm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mất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nơi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cư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trú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sâu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bệnh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hại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trên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đồng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ruộng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ngăn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chặn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xâm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nhập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sâu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bệnh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hại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vào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ruộng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58686" y="0"/>
            <a:ext cx="6477000" cy="838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15: ĐIỀU KIỆN PHÁT SINH, PHÁT TRIỂN CỦA SÂU BỆNH HẠI CÂY TRỒNG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39486" y="2748314"/>
            <a:ext cx="8915400" cy="6183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600" dirty="0" smtClean="0"/>
              <a:t>2</a:t>
            </a:r>
            <a:r>
              <a:rPr lang="en-US" sz="2600" b="1" dirty="0" smtClean="0"/>
              <a:t>. </a:t>
            </a:r>
            <a:r>
              <a:rPr lang="en-US" sz="2600" dirty="0" err="1" smtClean="0"/>
              <a:t>Hạt</a:t>
            </a:r>
            <a:r>
              <a:rPr lang="en-US" sz="2600" dirty="0" smtClean="0"/>
              <a:t> </a:t>
            </a:r>
            <a:r>
              <a:rPr lang="en-US" sz="2600" dirty="0" err="1" smtClean="0"/>
              <a:t>giống</a:t>
            </a:r>
            <a:r>
              <a:rPr lang="en-US" sz="2600" dirty="0" smtClean="0"/>
              <a:t>, </a:t>
            </a:r>
            <a:r>
              <a:rPr lang="en-US" sz="2600" dirty="0" err="1" smtClean="0"/>
              <a:t>cây</a:t>
            </a:r>
            <a:r>
              <a:rPr lang="en-US" sz="2600" dirty="0" smtClean="0"/>
              <a:t> con </a:t>
            </a:r>
            <a:r>
              <a:rPr lang="en-US" sz="2600" dirty="0" err="1" smtClean="0"/>
              <a:t>bị</a:t>
            </a:r>
            <a:r>
              <a:rPr lang="en-US" sz="2600" dirty="0" smtClean="0"/>
              <a:t> </a:t>
            </a:r>
            <a:r>
              <a:rPr lang="en-US" sz="2600" dirty="0" err="1" smtClean="0"/>
              <a:t>nhiễm</a:t>
            </a:r>
            <a:r>
              <a:rPr lang="en-US" sz="2600" dirty="0"/>
              <a:t> </a:t>
            </a:r>
            <a:r>
              <a:rPr lang="en-US" sz="2600" dirty="0" err="1" smtClean="0"/>
              <a:t>sâu</a:t>
            </a:r>
            <a:r>
              <a:rPr lang="en-US" sz="2600" dirty="0" smtClean="0"/>
              <a:t> </a:t>
            </a:r>
            <a:r>
              <a:rPr lang="en-US" sz="2600" dirty="0" err="1" smtClean="0"/>
              <a:t>bệnh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00803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52392"/>
            <a:ext cx="4876800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Biện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pháp</a:t>
            </a:r>
            <a:endParaRPr lang="en-US" sz="3200" b="1" u="sng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Cày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bừa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ngâm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đất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phơi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</a:rPr>
              <a:t>ải</a:t>
            </a:r>
            <a:endParaRPr lang="en-US" sz="3600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983678" y="39914"/>
            <a:ext cx="414943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Mục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đích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</a:rPr>
              <a:t>:</a:t>
            </a:r>
            <a:endParaRPr lang="en-US" sz="3200" b="1" u="sng" dirty="0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</a:rPr>
              <a:t>Diệt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trừ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trứng</a:t>
            </a:r>
            <a:r>
              <a:rPr lang="en-US" sz="3200" dirty="0">
                <a:latin typeface="Times New Roman" pitchFamily="18" charset="0"/>
              </a:rPr>
              <a:t>,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nhộng</a:t>
            </a:r>
            <a:r>
              <a:rPr lang="en-US" sz="3200" dirty="0">
                <a:latin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</a:rPr>
              <a:t>bào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nấm</a:t>
            </a:r>
            <a:r>
              <a:rPr lang="en-US" sz="3200" dirty="0" smtClean="0">
                <a:latin typeface="Times New Roman" pitchFamily="18" charset="0"/>
              </a:rPr>
              <a:t>...</a:t>
            </a:r>
          </a:p>
        </p:txBody>
      </p:sp>
      <p:pic>
        <p:nvPicPr>
          <p:cNvPr id="6" name="Picture 2" descr="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05100"/>
            <a:ext cx="41148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110411-c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05100"/>
            <a:ext cx="44958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31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2246</Words>
  <Application>Microsoft Office PowerPoint</Application>
  <PresentationFormat>On-screen Show (4:3)</PresentationFormat>
  <Paragraphs>337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I. Nguồn sâu bệnh hại</vt:lpstr>
      <vt:lpstr>PowerPoint Presentation</vt:lpstr>
      <vt:lpstr>PowerPoint Presentation</vt:lpstr>
      <vt:lpstr>I. Nguồn sâu bệnh hại</vt:lpstr>
      <vt:lpstr>PowerPoint Presentation</vt:lpstr>
      <vt:lpstr>PowerPoint Presentation</vt:lpstr>
      <vt:lpstr>PowerPoint Presentation</vt:lpstr>
      <vt:lpstr>PowerPoint Presentation</vt:lpstr>
      <vt:lpstr>I. Nguồn sâu bệnh hại</vt:lpstr>
      <vt:lpstr>II. Điều kiện khí hậu, đất đai</vt:lpstr>
      <vt:lpstr>II. Điều kiện khí hậu, đất đai</vt:lpstr>
      <vt:lpstr>II. Điều kiện khí hậu, đất đai</vt:lpstr>
      <vt:lpstr>II. Điều kiện khí hậu, đất đai</vt:lpstr>
      <vt:lpstr>II. Điều kiện khí hậu, đất đai</vt:lpstr>
      <vt:lpstr>I. Nguồn sâu bệnh hại</vt:lpstr>
      <vt:lpstr>III. Điều kiện giống cây trồng và chế độ chăm sóc</vt:lpstr>
      <vt:lpstr>III. Điều kiện giống cây trồng và chế độ chăm sóc</vt:lpstr>
      <vt:lpstr>III. Điều kiện giống cây trồng và chế độ chăm sóc</vt:lpstr>
      <vt:lpstr>III. Điều kiện giống cây trồng và chế độ chăm sóc</vt:lpstr>
      <vt:lpstr>I. Nguồn sâu bệnh hại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HUNGLE</dc:creator>
  <cp:lastModifiedBy>kimhoa1</cp:lastModifiedBy>
  <cp:revision>52</cp:revision>
  <dcterms:created xsi:type="dcterms:W3CDTF">2014-11-30T02:44:31Z</dcterms:created>
  <dcterms:modified xsi:type="dcterms:W3CDTF">2020-04-16T13:29:10Z</dcterms:modified>
</cp:coreProperties>
</file>